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68" r:id="rId1"/>
  </p:sldMasterIdLst>
  <p:notesMasterIdLst>
    <p:notesMasterId r:id="rId48"/>
  </p:notesMasterIdLst>
  <p:sldIdLst>
    <p:sldId id="989" r:id="rId2"/>
    <p:sldId id="990" r:id="rId3"/>
    <p:sldId id="991" r:id="rId4"/>
    <p:sldId id="992" r:id="rId5"/>
    <p:sldId id="993" r:id="rId6"/>
    <p:sldId id="994" r:id="rId7"/>
    <p:sldId id="995" r:id="rId8"/>
    <p:sldId id="996" r:id="rId9"/>
    <p:sldId id="997" r:id="rId10"/>
    <p:sldId id="998" r:id="rId11"/>
    <p:sldId id="999" r:id="rId12"/>
    <p:sldId id="1000" r:id="rId13"/>
    <p:sldId id="1001" r:id="rId14"/>
    <p:sldId id="1002" r:id="rId15"/>
    <p:sldId id="1003" r:id="rId16"/>
    <p:sldId id="1004" r:id="rId17"/>
    <p:sldId id="1005" r:id="rId18"/>
    <p:sldId id="1006" r:id="rId19"/>
    <p:sldId id="1007" r:id="rId20"/>
    <p:sldId id="1008" r:id="rId21"/>
    <p:sldId id="1009" r:id="rId22"/>
    <p:sldId id="1010" r:id="rId23"/>
    <p:sldId id="1011" r:id="rId24"/>
    <p:sldId id="1012" r:id="rId25"/>
    <p:sldId id="1013" r:id="rId26"/>
    <p:sldId id="1014" r:id="rId27"/>
    <p:sldId id="1015" r:id="rId28"/>
    <p:sldId id="1016" r:id="rId29"/>
    <p:sldId id="1017" r:id="rId30"/>
    <p:sldId id="1018" r:id="rId31"/>
    <p:sldId id="1019" r:id="rId32"/>
    <p:sldId id="1020" r:id="rId33"/>
    <p:sldId id="1021" r:id="rId34"/>
    <p:sldId id="1022" r:id="rId35"/>
    <p:sldId id="1023" r:id="rId36"/>
    <p:sldId id="1024" r:id="rId37"/>
    <p:sldId id="1025" r:id="rId38"/>
    <p:sldId id="1026" r:id="rId39"/>
    <p:sldId id="1027" r:id="rId40"/>
    <p:sldId id="1028" r:id="rId41"/>
    <p:sldId id="1029" r:id="rId42"/>
    <p:sldId id="1030" r:id="rId43"/>
    <p:sldId id="1031" r:id="rId44"/>
    <p:sldId id="1032" r:id="rId45"/>
    <p:sldId id="1033" r:id="rId46"/>
    <p:sldId id="691" r:id="rId47"/>
  </p:sldIdLst>
  <p:sldSz cx="9906000" cy="6858000" type="A4"/>
  <p:notesSz cx="6807200" cy="993933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64">
          <p15:clr>
            <a:srgbClr val="A4A3A4"/>
          </p15:clr>
        </p15:guide>
        <p15:guide id="2" orient="horz" pos="3552">
          <p15:clr>
            <a:srgbClr val="A4A3A4"/>
          </p15:clr>
        </p15:guide>
        <p15:guide id="3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336699"/>
    <a:srgbClr val="66CCFF"/>
    <a:srgbClr val="22340E"/>
    <a:srgbClr val="586D2D"/>
    <a:srgbClr val="FFAFAF"/>
    <a:srgbClr val="66FF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3" autoAdjust="0"/>
    <p:restoredTop sz="94625" autoAdjust="0"/>
  </p:normalViewPr>
  <p:slideViewPr>
    <p:cSldViewPr>
      <p:cViewPr varScale="1">
        <p:scale>
          <a:sx n="94" d="100"/>
          <a:sy n="94" d="100"/>
        </p:scale>
        <p:origin x="56" y="700"/>
      </p:cViewPr>
      <p:guideLst>
        <p:guide orient="horz" pos="3264"/>
        <p:guide orient="horz" pos="3552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26" d="100"/>
          <a:sy n="126" d="100"/>
        </p:scale>
        <p:origin x="-3060" y="-96"/>
      </p:cViewPr>
      <p:guideLst>
        <p:guide orient="horz" pos="3130"/>
        <p:guide pos="214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6038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42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4375" y="746125"/>
            <a:ext cx="5380038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21225"/>
            <a:ext cx="5445125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 smtClean="0"/>
              <a:t>마스터 텍스트 스타일을 편집합니다</a:t>
            </a:r>
          </a:p>
          <a:p>
            <a:pPr lvl="1"/>
            <a:r>
              <a:rPr lang="ko-KR" altLang="en-US" noProof="0" smtClean="0"/>
              <a:t>둘째 수준</a:t>
            </a:r>
          </a:p>
          <a:p>
            <a:pPr lvl="2"/>
            <a:r>
              <a:rPr lang="ko-KR" altLang="en-US" noProof="0" smtClean="0"/>
              <a:t>셋째 수준</a:t>
            </a:r>
          </a:p>
          <a:p>
            <a:pPr lvl="3"/>
            <a:r>
              <a:rPr lang="ko-KR" altLang="en-US" noProof="0" smtClean="0"/>
              <a:t>넷째 수준</a:t>
            </a:r>
          </a:p>
          <a:p>
            <a:pPr lvl="4"/>
            <a:r>
              <a:rPr lang="ko-KR" altLang="en-US" noProof="0" smtClean="0"/>
              <a:t>다섯째 수준</a:t>
            </a:r>
          </a:p>
        </p:txBody>
      </p:sp>
      <p:sp>
        <p:nvSpPr>
          <p:cNvPr id="14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4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6038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5EDF3AE0-73CB-4822-8F3C-218737565B8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982126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933463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218461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755451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596363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49228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25939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2837094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505962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9188140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463471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62333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714137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8684846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318592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789961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611311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1086440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1136462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1652983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003958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7699077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71023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5451122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2927128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6255459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460268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7666062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14900569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64430719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4379149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5016915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9620413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511756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2692843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767431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65319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6270905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7217007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65988500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1268870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98300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231202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6208707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83826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570630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58882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png"/><Relationship Id="rId4" Type="http://schemas.openxmlformats.org/officeDocument/2006/relationships/oleObject" Target="../embeddings/oleObject1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챕터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362200"/>
            <a:ext cx="8686800" cy="990600"/>
          </a:xfrm>
        </p:spPr>
        <p:txBody>
          <a:bodyPr vert="horz" lIns="91440" tIns="45720" rIns="91440" bIns="45720" rtlCol="0" anchor="t">
            <a:normAutofit fontScale="97500"/>
          </a:bodyPr>
          <a:lstStyle>
            <a:lvl1pPr>
              <a:defRPr kumimoji="0" lang="ko-KR" altLang="en-US" sz="4400" b="1" i="0" u="none" strike="noStrike" cap="none" spc="0" normalizeH="0" baseline="0" dirty="0">
                <a:ln w="18415" cmpd="sng">
                  <a:noFill/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charset="0"/>
              </a:defRPr>
            </a:lvl1pPr>
          </a:lstStyle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buFontTx/>
              <a:tabLst/>
            </a:pP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62000" y="4114800"/>
            <a:ext cx="3886200" cy="369332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ko-KR" altLang="en-US" sz="1800" b="1" smtClean="0">
                <a:latin typeface="+mj-ea"/>
                <a:ea typeface="+mj-ea"/>
              </a:defRPr>
            </a:lvl1pPr>
            <a:lvl2pPr>
              <a:defRPr lang="ko-KR" altLang="en-US" smtClean="0">
                <a:latin typeface="Arial" charset="0"/>
                <a:ea typeface="굴림" pitchFamily="50" charset="-127"/>
              </a:defRPr>
            </a:lvl2pPr>
            <a:lvl3pPr>
              <a:defRPr lang="ko-KR" altLang="en-US" smtClean="0">
                <a:latin typeface="Arial" charset="0"/>
                <a:ea typeface="굴림" pitchFamily="50" charset="-127"/>
              </a:defRPr>
            </a:lvl3pPr>
            <a:lvl4pPr>
              <a:defRPr lang="ko-KR" altLang="en-US" smtClean="0">
                <a:latin typeface="Arial" charset="0"/>
                <a:ea typeface="굴림" pitchFamily="50" charset="-127"/>
              </a:defRPr>
            </a:lvl4pPr>
            <a:lvl5pPr>
              <a:defRPr lang="ko-KR" altLang="en-US">
                <a:latin typeface="Arial" charset="0"/>
                <a:ea typeface="굴림" pitchFamily="50" charset="-127"/>
              </a:defRPr>
            </a:lvl5pPr>
          </a:lstStyle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dirty="0" smtClean="0"/>
              <a:t>마스터 텍스트 스타일을 편집합니다</a:t>
            </a: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2700" y="0"/>
            <a:ext cx="9906000" cy="1728788"/>
          </a:xfrm>
          <a:prstGeom prst="rect">
            <a:avLst/>
          </a:prstGeom>
          <a:effectLst>
            <a:outerShdw blurRad="88900" dist="25400" dir="5400000" algn="t" rotWithShape="0">
              <a:schemeClr val="tx1">
                <a:alpha val="40000"/>
              </a:schemeClr>
            </a:outerShdw>
          </a:effectLst>
        </p:spPr>
      </p:pic>
      <p:graphicFrame>
        <p:nvGraphicFramePr>
          <p:cNvPr id="3" name="개체 2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009827745"/>
              </p:ext>
            </p:extLst>
          </p:nvPr>
        </p:nvGraphicFramePr>
        <p:xfrm>
          <a:off x="7772400" y="4572000"/>
          <a:ext cx="1506600" cy="203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88" name="Image" r:id="rId4" imgW="5092063" imgH="6869841" progId="Photoshop.Image.13">
                  <p:embed/>
                </p:oleObj>
              </mc:Choice>
              <mc:Fallback>
                <p:oleObj name="Image" r:id="rId4" imgW="5092063" imgH="6869841" progId="Photoshop.Image.13">
                  <p:embed/>
                  <p:pic>
                    <p:nvPicPr>
                      <p:cNvPr id="0" name="개체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2400" y="4572000"/>
                        <a:ext cx="1506600" cy="203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 userDrawn="1"/>
        </p:nvSpPr>
        <p:spPr>
          <a:xfrm>
            <a:off x="6828140" y="1066800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9th edition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294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0" y="1371600"/>
            <a:ext cx="9220200" cy="5105400"/>
          </a:xfrm>
          <a:prstGeom prst="rect">
            <a:avLst/>
          </a:prstGeom>
          <a:ln w="19050">
            <a:noFill/>
          </a:ln>
        </p:spPr>
        <p:txBody>
          <a:bodyPr/>
          <a:lstStyle>
            <a:lvl1pPr>
              <a:lnSpc>
                <a:spcPct val="150000"/>
              </a:lnSpc>
              <a:buFont typeface="Wingdings" pitchFamily="2" charset="2"/>
              <a:buChar char="l"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buFont typeface="맑은 고딕" pitchFamily="50" charset="-127"/>
              <a:buChar char="-"/>
              <a:defRPr sz="160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buFontTx/>
              <a:buBlip>
                <a:blip r:embed="rId2"/>
              </a:buBlip>
              <a:defRPr sz="1200">
                <a:solidFill>
                  <a:schemeClr val="accent1">
                    <a:lumMod val="25000"/>
                  </a:schemeClr>
                </a:solidFill>
              </a:defRPr>
            </a:lvl3pPr>
            <a:lvl4pPr>
              <a:lnSpc>
                <a:spcPct val="150000"/>
              </a:lnSpc>
              <a:buFont typeface="Arial" pitchFamily="34" charset="0"/>
              <a:buChar char="•"/>
              <a:defRPr sz="1000">
                <a:solidFill>
                  <a:schemeClr val="accent1">
                    <a:lumMod val="25000"/>
                  </a:schemeClr>
                </a:solidFill>
              </a:defRPr>
            </a:lvl4pPr>
            <a:lvl5pPr>
              <a:lnSpc>
                <a:spcPct val="150000"/>
              </a:lnSpc>
              <a:defRPr sz="800">
                <a:solidFill>
                  <a:schemeClr val="accent1">
                    <a:lumMod val="25000"/>
                  </a:schemeClr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14" name="텍스트 개체 틀 2"/>
          <p:cNvSpPr>
            <a:spLocks noGrp="1"/>
          </p:cNvSpPr>
          <p:nvPr>
            <p:ph type="body" idx="14" hasCustomPrompt="1"/>
          </p:nvPr>
        </p:nvSpPr>
        <p:spPr>
          <a:xfrm>
            <a:off x="2288704" y="533400"/>
            <a:ext cx="7052400" cy="504056"/>
          </a:xfrm>
          <a:prstGeom prst="rect">
            <a:avLst/>
          </a:prstGeom>
        </p:spPr>
        <p:txBody>
          <a:bodyPr anchor="b"/>
          <a:lstStyle>
            <a:lvl1pPr marL="0" indent="0" algn="l">
              <a:buFont typeface="Wingdings" pitchFamily="2" charset="2"/>
              <a:buChar char="§"/>
              <a:defRPr sz="2400" b="1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 smtClean="0"/>
              <a:t> 학습목표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직사각형 4"/>
          <p:cNvSpPr/>
          <p:nvPr userDrawn="1"/>
        </p:nvSpPr>
        <p:spPr>
          <a:xfrm>
            <a:off x="38100" y="1089954"/>
            <a:ext cx="9867900" cy="777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9792" y="76200"/>
            <a:ext cx="699407" cy="94359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839200" y="828344"/>
            <a:ext cx="797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</a:rPr>
              <a:t>9</a:t>
            </a:r>
            <a:r>
              <a:rPr lang="en-US" altLang="ko-KR" sz="1100" baseline="30000" dirty="0" smtClean="0">
                <a:solidFill>
                  <a:schemeClr val="bg2">
                    <a:lumMod val="25000"/>
                  </a:schemeClr>
                </a:solidFill>
              </a:rPr>
              <a:t>th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</a:rPr>
              <a:t> edition</a:t>
            </a:r>
            <a:endParaRPr lang="ko-KR" altLang="en-US" sz="11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44488" y="1268760"/>
            <a:ext cx="9180512" cy="5208240"/>
          </a:xfrm>
          <a:prstGeom prst="rect">
            <a:avLst/>
          </a:prstGeom>
          <a:ln w="19050">
            <a:noFill/>
          </a:ln>
        </p:spPr>
        <p:txBody>
          <a:bodyPr/>
          <a:lstStyle>
            <a:lvl1pPr>
              <a:lnSpc>
                <a:spcPct val="130000"/>
              </a:lnSpc>
              <a:buFont typeface="Wingdings" pitchFamily="2" charset="2"/>
              <a:buChar char="l"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  <a:lvl2pPr>
              <a:lnSpc>
                <a:spcPct val="130000"/>
              </a:lnSpc>
              <a:buFont typeface="맑은 고딕" pitchFamily="50" charset="-127"/>
              <a:buChar char="-"/>
              <a:defRPr sz="1600">
                <a:solidFill>
                  <a:schemeClr val="tx1"/>
                </a:solidFill>
              </a:defRPr>
            </a:lvl2pPr>
            <a:lvl3pPr>
              <a:lnSpc>
                <a:spcPct val="130000"/>
              </a:lnSpc>
              <a:buFontTx/>
              <a:buBlip>
                <a:blip r:embed="rId2"/>
              </a:buBlip>
              <a:defRPr sz="1200">
                <a:solidFill>
                  <a:schemeClr val="accent1">
                    <a:lumMod val="25000"/>
                  </a:schemeClr>
                </a:solidFill>
              </a:defRPr>
            </a:lvl3pPr>
            <a:lvl4pPr>
              <a:lnSpc>
                <a:spcPct val="130000"/>
              </a:lnSpc>
              <a:buFont typeface="Arial" pitchFamily="34" charset="0"/>
              <a:buChar char="•"/>
              <a:defRPr sz="1000">
                <a:solidFill>
                  <a:schemeClr val="accent1">
                    <a:lumMod val="25000"/>
                  </a:schemeClr>
                </a:solidFill>
              </a:defRPr>
            </a:lvl4pPr>
            <a:lvl5pPr>
              <a:lnSpc>
                <a:spcPct val="130000"/>
              </a:lnSpc>
              <a:defRPr sz="800">
                <a:solidFill>
                  <a:schemeClr val="accent1">
                    <a:lumMod val="25000"/>
                  </a:schemeClr>
                </a:solidFill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14" name="텍스트 개체 틀 2"/>
          <p:cNvSpPr>
            <a:spLocks noGrp="1"/>
          </p:cNvSpPr>
          <p:nvPr>
            <p:ph type="body" idx="14" hasCustomPrompt="1"/>
          </p:nvPr>
        </p:nvSpPr>
        <p:spPr>
          <a:xfrm>
            <a:off x="2360712" y="620688"/>
            <a:ext cx="7052400" cy="4164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lang="ko-KR" altLang="en-US" sz="2400" b="1" dirty="0" smtClean="0">
                <a:effectLst/>
              </a:defRPr>
            </a:lvl1pPr>
          </a:lstStyle>
          <a:p>
            <a:pPr marL="0" lvl="0" indent="0">
              <a:buFont typeface="Wingdings" pitchFamily="2" charset="2"/>
              <a:buChar char="§"/>
            </a:pPr>
            <a:r>
              <a:rPr lang="ko-KR" altLang="en-US" dirty="0" smtClean="0"/>
              <a:t> 목차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D73FAA-EDF4-477B-8EE5-59031FF4DC0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직사각형 4"/>
          <p:cNvSpPr/>
          <p:nvPr userDrawn="1"/>
        </p:nvSpPr>
        <p:spPr>
          <a:xfrm>
            <a:off x="38100" y="1089954"/>
            <a:ext cx="9867900" cy="777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8839200" y="830680"/>
            <a:ext cx="797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</a:rPr>
              <a:t>9</a:t>
            </a:r>
            <a:r>
              <a:rPr lang="en-US" altLang="ko-KR" sz="1100" baseline="30000" dirty="0" smtClean="0">
                <a:solidFill>
                  <a:schemeClr val="bg2">
                    <a:lumMod val="25000"/>
                  </a:schemeClr>
                </a:solidFill>
              </a:rPr>
              <a:t>th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</a:rPr>
              <a:t> edition</a:t>
            </a:r>
            <a:endParaRPr lang="ko-KR" altLang="en-US" sz="11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0" y="1371600"/>
            <a:ext cx="9220200" cy="5105400"/>
          </a:xfrm>
          <a:prstGeom prst="rect">
            <a:avLst/>
          </a:prstGeom>
          <a:ln w="19050">
            <a:noFill/>
          </a:ln>
        </p:spPr>
        <p:txBody>
          <a:bodyPr/>
          <a:lstStyle>
            <a:lvl1pPr>
              <a:lnSpc>
                <a:spcPct val="130000"/>
              </a:lnSpc>
              <a:buFont typeface="Wingdings" pitchFamily="2" charset="2"/>
              <a:buChar char="l"/>
              <a:defRPr sz="2000" b="1">
                <a:solidFill>
                  <a:schemeClr val="accent6">
                    <a:lumMod val="50000"/>
                  </a:schemeClr>
                </a:solidFill>
                <a:effectLst/>
              </a:defRPr>
            </a:lvl1pPr>
            <a:lvl2pPr>
              <a:lnSpc>
                <a:spcPct val="130000"/>
              </a:lnSpc>
              <a:buFont typeface="맑은 고딕" pitchFamily="50" charset="-127"/>
              <a:buChar char="-"/>
              <a:defRPr sz="1600">
                <a:solidFill>
                  <a:schemeClr val="tx1"/>
                </a:solidFill>
                <a:effectLst/>
              </a:defRPr>
            </a:lvl2pPr>
            <a:lvl3pPr>
              <a:lnSpc>
                <a:spcPct val="130000"/>
              </a:lnSpc>
              <a:buFontTx/>
              <a:buBlip>
                <a:blip r:embed="rId2"/>
              </a:buBlip>
              <a:defRPr sz="1200">
                <a:solidFill>
                  <a:schemeClr val="accent1">
                    <a:lumMod val="25000"/>
                  </a:schemeClr>
                </a:solidFill>
                <a:effectLst/>
              </a:defRPr>
            </a:lvl3pPr>
            <a:lvl4pPr>
              <a:lnSpc>
                <a:spcPct val="130000"/>
              </a:lnSpc>
              <a:buFont typeface="Arial" pitchFamily="34" charset="0"/>
              <a:buChar char="•"/>
              <a:defRPr sz="1000">
                <a:solidFill>
                  <a:schemeClr val="accent1">
                    <a:lumMod val="25000"/>
                  </a:schemeClr>
                </a:solidFill>
                <a:effectLst/>
              </a:defRPr>
            </a:lvl4pPr>
            <a:lvl5pPr>
              <a:lnSpc>
                <a:spcPct val="130000"/>
              </a:lnSpc>
              <a:defRPr sz="800">
                <a:solidFill>
                  <a:schemeClr val="accent1">
                    <a:lumMod val="25000"/>
                  </a:schemeClr>
                </a:solidFill>
                <a:effectLst/>
              </a:defRPr>
            </a:lvl5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14" name="텍스트 개체 틀 2"/>
          <p:cNvSpPr>
            <a:spLocks noGrp="1"/>
          </p:cNvSpPr>
          <p:nvPr>
            <p:ph type="body" idx="14"/>
          </p:nvPr>
        </p:nvSpPr>
        <p:spPr>
          <a:xfrm>
            <a:off x="2360712" y="620688"/>
            <a:ext cx="7052400" cy="416440"/>
          </a:xfrm>
          <a:prstGeom prst="rect">
            <a:avLst/>
          </a:prstGeom>
        </p:spPr>
        <p:txBody>
          <a:bodyPr anchor="b"/>
          <a:lstStyle>
            <a:lvl1pPr marL="0" indent="0" algn="l">
              <a:buFont typeface="Wingdings" pitchFamily="2" charset="2"/>
              <a:buNone/>
              <a:defRPr sz="2400" b="1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 smtClean="0"/>
              <a:t>마스터 텍스트 스타일을 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60712" y="332656"/>
            <a:ext cx="6126136" cy="304800"/>
          </a:xfrm>
          <a:prstGeom prst="rect">
            <a:avLst/>
          </a:prstGeom>
        </p:spPr>
        <p:txBody>
          <a:bodyPr/>
          <a:lstStyle>
            <a:lvl1pPr algn="l">
              <a:defRPr sz="1600" b="1">
                <a:solidFill>
                  <a:srgbClr val="C00000"/>
                </a:solidFill>
                <a:effectLst/>
                <a:latin typeface="Arial Black" pitchFamily="34" charset="0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D73FAA-EDF4-477B-8EE5-59031FF4DC0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6" name="직사각형 5"/>
          <p:cNvSpPr/>
          <p:nvPr userDrawn="1"/>
        </p:nvSpPr>
        <p:spPr>
          <a:xfrm>
            <a:off x="-3448" y="11081"/>
            <a:ext cx="9909448" cy="2704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8716" y="281538"/>
            <a:ext cx="502770" cy="6783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056" y="1005808"/>
            <a:ext cx="792088" cy="199333"/>
          </a:xfrm>
          <a:prstGeom prst="rect">
            <a:avLst/>
          </a:prstGeom>
        </p:spPr>
      </p:pic>
      <p:sp>
        <p:nvSpPr>
          <p:cNvPr id="10" name="직사각형 9"/>
          <p:cNvSpPr/>
          <p:nvPr userDrawn="1"/>
        </p:nvSpPr>
        <p:spPr>
          <a:xfrm>
            <a:off x="38100" y="1256795"/>
            <a:ext cx="98679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8839200" y="996948"/>
            <a:ext cx="797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</a:rPr>
              <a:t>9</a:t>
            </a:r>
            <a:r>
              <a:rPr lang="en-US" altLang="ko-KR" sz="1100" baseline="30000" dirty="0" smtClean="0">
                <a:solidFill>
                  <a:schemeClr val="bg2">
                    <a:lumMod val="25000"/>
                  </a:schemeClr>
                </a:solidFill>
              </a:rPr>
              <a:t>th</a:t>
            </a:r>
            <a:r>
              <a:rPr lang="en-US" altLang="ko-KR" sz="1100" dirty="0" smtClean="0">
                <a:solidFill>
                  <a:schemeClr val="bg2">
                    <a:lumMod val="25000"/>
                  </a:schemeClr>
                </a:solidFill>
              </a:rPr>
              <a:t> edition</a:t>
            </a:r>
            <a:endParaRPr lang="ko-KR" altLang="en-US" sz="11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2360712" y="274638"/>
            <a:ext cx="7049988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268760"/>
            <a:ext cx="8915400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  <a:p>
            <a:pPr lvl="2"/>
            <a:r>
              <a:rPr lang="ko-KR" altLang="en-US" dirty="0" smtClean="0"/>
              <a:t>셋째 수준</a:t>
            </a:r>
          </a:p>
          <a:p>
            <a:pPr lvl="3"/>
            <a:r>
              <a:rPr lang="ko-KR" altLang="en-US" dirty="0" smtClean="0"/>
              <a:t>넷째 수준</a:t>
            </a:r>
          </a:p>
          <a:p>
            <a:pPr lvl="4"/>
            <a:r>
              <a:rPr lang="ko-KR" altLang="en-US" dirty="0" smtClean="0"/>
              <a:t>다섯째 수준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5482F-3EC1-4E1D-9CCE-1AC6A3808CAB}" type="datetimeFigureOut">
              <a:rPr lang="ko-KR" altLang="en-US" smtClean="0"/>
              <a:pPr/>
              <a:t>2020-08-19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55320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2BF0604-FE16-4B66-9629-C3E20BBBDAC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3" r:id="rId1"/>
    <p:sldLayoutId id="2147484070" r:id="rId2"/>
    <p:sldLayoutId id="2147484071" r:id="rId3"/>
    <p:sldLayoutId id="2147484072" r:id="rId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7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7.png"/><Relationship Id="rId5" Type="http://schemas.openxmlformats.org/officeDocument/2006/relationships/image" Target="../media/image56.png"/><Relationship Id="rId4" Type="http://schemas.openxmlformats.org/officeDocument/2006/relationships/image" Target="../media/image55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9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3.png"/><Relationship Id="rId5" Type="http://schemas.openxmlformats.org/officeDocument/2006/relationships/image" Target="../media/image62.png"/><Relationship Id="rId4" Type="http://schemas.openxmlformats.org/officeDocument/2006/relationships/image" Target="../media/image61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420013" y="1862336"/>
            <a:ext cx="8686800" cy="990600"/>
          </a:xfrm>
        </p:spPr>
        <p:txBody>
          <a:bodyPr>
            <a:normAutofit/>
          </a:bodyPr>
          <a:lstStyle/>
          <a:p>
            <a:pPr lvl="0">
              <a:defRPr/>
            </a:pPr>
            <a:r>
              <a:rPr lang="en-US" altLang="ko-KR" sz="4000" dirty="0" smtClean="0"/>
              <a:t>17</a:t>
            </a:r>
            <a:r>
              <a:rPr lang="ko-KR" altLang="en-US" sz="4000" dirty="0" smtClean="0"/>
              <a:t>장  </a:t>
            </a:r>
            <a:r>
              <a:rPr lang="ko-KR" altLang="en-US" sz="4000" dirty="0" smtClean="0"/>
              <a:t>컬렉션 프레임워크</a:t>
            </a:r>
            <a:endParaRPr lang="ko-KR" altLang="en-US" sz="4000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7099300" y="6356350"/>
            <a:ext cx="2311400" cy="365125"/>
          </a:xfrm>
        </p:spPr>
        <p:txBody>
          <a:bodyPr/>
          <a:lstStyle/>
          <a:p>
            <a:pPr>
              <a:defRPr/>
            </a:pPr>
            <a:fld id="{04D22018-F3CF-4E57-8E2F-22E5860DED70}" type="slidenum">
              <a:rPr lang="en-US" altLang="ko-KR"/>
              <a:pPr>
                <a:defRPr/>
              </a:pPr>
              <a:t>1</a:t>
            </a:fld>
            <a:endParaRPr lang="en-US" altLang="ko-KR" dirty="0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632520" y="1988840"/>
            <a:ext cx="8712968" cy="86409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1200" cap="none" spc="0" normalizeH="0" baseline="0" noProof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uLnTx/>
              <a:uFillTx/>
              <a:latin typeface="+mn-ea"/>
              <a:ea typeface="+mn-ea"/>
              <a:cs typeface="Arial" charset="0"/>
            </a:endParaRPr>
          </a:p>
        </p:txBody>
      </p:sp>
      <p:sp>
        <p:nvSpPr>
          <p:cNvPr id="11" name="슬라이드 번호 개체 틀 2"/>
          <p:cNvSpPr txBox="1">
            <a:spLocks/>
          </p:cNvSpPr>
          <p:nvPr/>
        </p:nvSpPr>
        <p:spPr>
          <a:xfrm>
            <a:off x="7327900" y="6629400"/>
            <a:ext cx="25781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4D22018-F3CF-4E57-8E2F-22E5860DED70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6800" y="3886200"/>
            <a:ext cx="39885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Section 1 </a:t>
            </a:r>
            <a:r>
              <a:rPr lang="ko-KR" altLang="en-US" b="1" dirty="0">
                <a:latin typeface="+mj-ea"/>
                <a:ea typeface="+mj-ea"/>
              </a:rPr>
              <a:t>컬렉션 프레임워크의 개요</a:t>
            </a:r>
          </a:p>
          <a:p>
            <a:r>
              <a:rPr lang="en-US" altLang="ko-KR" b="1" dirty="0">
                <a:latin typeface="+mj-ea"/>
                <a:ea typeface="+mj-ea"/>
              </a:rPr>
              <a:t>Section 2 </a:t>
            </a:r>
            <a:r>
              <a:rPr lang="ko-KR" altLang="en-US" b="1" dirty="0">
                <a:latin typeface="+mj-ea"/>
                <a:ea typeface="+mj-ea"/>
              </a:rPr>
              <a:t>리스트</a:t>
            </a:r>
          </a:p>
          <a:p>
            <a:r>
              <a:rPr lang="en-US" altLang="ko-KR" b="1" dirty="0">
                <a:latin typeface="+mj-ea"/>
                <a:ea typeface="+mj-ea"/>
              </a:rPr>
              <a:t>Section 3 </a:t>
            </a:r>
            <a:r>
              <a:rPr lang="ko-KR" altLang="en-US" b="1" dirty="0">
                <a:latin typeface="+mj-ea"/>
                <a:ea typeface="+mj-ea"/>
              </a:rPr>
              <a:t>셋</a:t>
            </a:r>
          </a:p>
          <a:p>
            <a:r>
              <a:rPr lang="en-US" altLang="ko-KR" b="1" dirty="0">
                <a:latin typeface="+mj-ea"/>
                <a:ea typeface="+mj-ea"/>
              </a:rPr>
              <a:t>Section 4 </a:t>
            </a:r>
            <a:r>
              <a:rPr lang="ko-KR" altLang="en-US" b="1" dirty="0" err="1">
                <a:latin typeface="+mj-ea"/>
                <a:ea typeface="+mj-ea"/>
              </a:rPr>
              <a:t>맵</a:t>
            </a:r>
            <a:endParaRPr lang="ko-KR" altLang="en-US" b="1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215542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371599"/>
            <a:ext cx="6248400" cy="5471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9488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2.1 Collections </a:t>
            </a:r>
            <a:r>
              <a:rPr lang="ko-KR" altLang="en-US" dirty="0" smtClean="0">
                <a:latin typeface="+mj-ea"/>
                <a:ea typeface="+mj-ea"/>
              </a:rPr>
              <a:t>클래스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325160"/>
            <a:ext cx="9144000" cy="5151840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컬렉션 프레임워크에 포함되어 있지는 않지만</a:t>
            </a:r>
            <a:r>
              <a:rPr lang="en-US" altLang="ko-KR" sz="2400" dirty="0"/>
              <a:t>, </a:t>
            </a:r>
            <a:r>
              <a:rPr lang="ko-KR" altLang="en-US" sz="2400" dirty="0"/>
              <a:t>리스트와 셋에서 유용하게 </a:t>
            </a:r>
            <a:r>
              <a:rPr lang="ko-KR" altLang="en-US" sz="2400" dirty="0" smtClean="0"/>
              <a:t>사용될 수 </a:t>
            </a:r>
            <a:r>
              <a:rPr lang="ko-KR" altLang="en-US" sz="2400" dirty="0"/>
              <a:t>있는 </a:t>
            </a:r>
            <a:r>
              <a:rPr lang="en-US" altLang="ko-KR" sz="2400" dirty="0"/>
              <a:t>Collections </a:t>
            </a:r>
            <a:r>
              <a:rPr lang="ko-KR" altLang="en-US" sz="2400" dirty="0"/>
              <a:t>클래스를 </a:t>
            </a:r>
            <a:r>
              <a:rPr lang="ko-KR" altLang="en-US" sz="2400" dirty="0" smtClean="0"/>
              <a:t>소개</a:t>
            </a:r>
            <a:endParaRPr lang="en-US" altLang="ko-KR" sz="2400" dirty="0" smtClean="0"/>
          </a:p>
          <a:p>
            <a:pPr lvl="1"/>
            <a:r>
              <a:rPr lang="en-US" altLang="ko-KR" b="0" dirty="0" err="1"/>
              <a:t>Collecitons</a:t>
            </a:r>
            <a:r>
              <a:rPr lang="en-US" altLang="ko-KR" b="0" dirty="0"/>
              <a:t> </a:t>
            </a:r>
            <a:r>
              <a:rPr lang="ko-KR" altLang="en-US" b="0" dirty="0"/>
              <a:t>클래스는 리스트와 셋에서 사용할 수 있는 유용한 </a:t>
            </a:r>
            <a:r>
              <a:rPr lang="ko-KR" altLang="en-US" b="0" dirty="0" err="1"/>
              <a:t>메소드를</a:t>
            </a:r>
            <a:r>
              <a:rPr lang="ko-KR" altLang="en-US" b="0" dirty="0"/>
              <a:t> 제공하고 있으며</a:t>
            </a:r>
            <a:r>
              <a:rPr lang="en-US" altLang="ko-KR" b="0" dirty="0"/>
              <a:t>, </a:t>
            </a:r>
            <a:r>
              <a:rPr lang="ko-KR" altLang="en-US" b="0" dirty="0" smtClean="0"/>
              <a:t>객체를 </a:t>
            </a:r>
            <a:r>
              <a:rPr lang="ko-KR" altLang="en-US" b="0" dirty="0"/>
              <a:t>생성하지 않고도 쉽게 사용할 수 있도록 하기 위해 모든 </a:t>
            </a:r>
            <a:r>
              <a:rPr lang="ko-KR" altLang="en-US" b="0" dirty="0" err="1"/>
              <a:t>메소드를</a:t>
            </a:r>
            <a:r>
              <a:rPr lang="ko-KR" altLang="en-US" b="0" dirty="0"/>
              <a:t> 클래스 </a:t>
            </a:r>
            <a:r>
              <a:rPr lang="ko-KR" altLang="en-US" b="0" dirty="0" err="1"/>
              <a:t>메소드로</a:t>
            </a:r>
            <a:r>
              <a:rPr lang="ko-KR" altLang="en-US" b="0" dirty="0"/>
              <a:t> 제공</a:t>
            </a:r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0904000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2.1 Collections </a:t>
            </a:r>
            <a:r>
              <a:rPr lang="ko-KR" altLang="en-US" dirty="0" smtClean="0">
                <a:latin typeface="+mj-ea"/>
                <a:ea typeface="+mj-ea"/>
              </a:rPr>
              <a:t>클래스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600200"/>
            <a:ext cx="6491041" cy="469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813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2.2 </a:t>
            </a:r>
            <a:r>
              <a:rPr lang="en-US" altLang="ko-KR" dirty="0" err="1">
                <a:latin typeface="+mj-ea"/>
                <a:ea typeface="+mj-ea"/>
              </a:rPr>
              <a:t>ArrayList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600200"/>
            <a:ext cx="9144000" cy="4876800"/>
          </a:xfrm>
        </p:spPr>
        <p:txBody>
          <a:bodyPr>
            <a:normAutofit/>
          </a:bodyPr>
          <a:lstStyle/>
          <a:p>
            <a:r>
              <a:rPr lang="en-US" altLang="ko-KR" sz="2400" dirty="0" err="1"/>
              <a:t>ArrayList</a:t>
            </a:r>
            <a:r>
              <a:rPr lang="en-US" altLang="ko-KR" sz="2400" dirty="0"/>
              <a:t> </a:t>
            </a:r>
            <a:r>
              <a:rPr lang="ko-KR" altLang="en-US" sz="2400" dirty="0"/>
              <a:t>클래스는 배열로 구현되는 </a:t>
            </a:r>
            <a:r>
              <a:rPr lang="ko-KR" altLang="en-US" sz="2400" dirty="0" smtClean="0"/>
              <a:t>리스트</a:t>
            </a:r>
            <a:endParaRPr lang="en-US" altLang="ko-KR" sz="2400" dirty="0" smtClean="0"/>
          </a:p>
          <a:p>
            <a:pPr lvl="1"/>
            <a:r>
              <a:rPr lang="ko-KR" altLang="en-US" dirty="0" smtClean="0"/>
              <a:t>배열과 </a:t>
            </a:r>
            <a:r>
              <a:rPr lang="ko-KR" altLang="en-US" dirty="0"/>
              <a:t>다른 점은 크기가 </a:t>
            </a:r>
            <a:r>
              <a:rPr lang="ko-KR" altLang="en-US" dirty="0" smtClean="0"/>
              <a:t>동적 </a:t>
            </a:r>
            <a:endParaRPr lang="en-US" altLang="ko-KR" dirty="0" smtClean="0"/>
          </a:p>
        </p:txBody>
      </p:sp>
      <p:pic>
        <p:nvPicPr>
          <p:cNvPr id="389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971800"/>
            <a:ext cx="8020216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746591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325160"/>
            <a:ext cx="5615503" cy="5304240"/>
          </a:xfrm>
          <a:prstGeom prst="rect">
            <a:avLst/>
          </a:prstGeom>
        </p:spPr>
      </p:pic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2.2 </a:t>
            </a:r>
            <a:r>
              <a:rPr lang="en-US" altLang="ko-KR" dirty="0" err="1">
                <a:latin typeface="+mj-ea"/>
                <a:ea typeface="+mj-ea"/>
              </a:rPr>
              <a:t>ArrayList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3993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3776954"/>
            <a:ext cx="4026730" cy="227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503748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2.2 </a:t>
            </a:r>
            <a:r>
              <a:rPr lang="en-US" altLang="ko-KR" dirty="0" err="1">
                <a:latin typeface="+mj-ea"/>
                <a:ea typeface="+mj-ea"/>
              </a:rPr>
              <a:t>ArrayList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40965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4724400"/>
            <a:ext cx="2794760" cy="194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1325160"/>
            <a:ext cx="4038600" cy="5276088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6800" y="1346349"/>
            <a:ext cx="4803368" cy="75649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6800" y="2102844"/>
            <a:ext cx="4768616" cy="200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0311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2.3 </a:t>
            </a:r>
            <a:r>
              <a:rPr lang="en-US" altLang="ko-KR" dirty="0" err="1">
                <a:latin typeface="+mj-ea"/>
                <a:ea typeface="+mj-ea"/>
              </a:rPr>
              <a:t>LinkedList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447800"/>
            <a:ext cx="9144000" cy="5029200"/>
          </a:xfrm>
        </p:spPr>
        <p:txBody>
          <a:bodyPr>
            <a:normAutofit/>
          </a:bodyPr>
          <a:lstStyle/>
          <a:p>
            <a:r>
              <a:rPr lang="en-US" altLang="ko-KR" sz="2400" dirty="0" err="1"/>
              <a:t>ArrayList</a:t>
            </a:r>
            <a:r>
              <a:rPr lang="ko-KR" altLang="en-US" sz="2400" dirty="0"/>
              <a:t>는 배열을 기반으로 하여 동작하는 반면 </a:t>
            </a:r>
            <a:r>
              <a:rPr lang="en-US" altLang="ko-KR" sz="2400" dirty="0" err="1"/>
              <a:t>LinkedList</a:t>
            </a:r>
            <a:r>
              <a:rPr lang="ko-KR" altLang="en-US" sz="2400" dirty="0"/>
              <a:t>는 </a:t>
            </a:r>
            <a:r>
              <a:rPr lang="ko-KR" altLang="en-US" sz="2400" dirty="0" smtClean="0"/>
              <a:t>순수한 </a:t>
            </a:r>
            <a:r>
              <a:rPr lang="ko-KR" altLang="en-US" sz="2400" dirty="0"/>
              <a:t>링크를 기반으로 </a:t>
            </a:r>
            <a:r>
              <a:rPr lang="ko-KR" altLang="en-US" sz="2400" dirty="0" smtClean="0"/>
              <a:t>동작</a:t>
            </a:r>
            <a:r>
              <a:rPr lang="ko-KR" altLang="en-US" dirty="0" smtClean="0"/>
              <a:t> 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600" y="2590800"/>
            <a:ext cx="6645833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68028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2.3 </a:t>
            </a:r>
            <a:r>
              <a:rPr lang="en-US" altLang="ko-KR" dirty="0" err="1">
                <a:latin typeface="+mj-ea"/>
                <a:ea typeface="+mj-ea"/>
              </a:rPr>
              <a:t>LinkedList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447800"/>
            <a:ext cx="5924550" cy="144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760228" y="3126271"/>
            <a:ext cx="6402572" cy="2895600"/>
            <a:chOff x="760228" y="3126271"/>
            <a:chExt cx="6402572" cy="2895600"/>
          </a:xfrm>
        </p:grpSpPr>
        <p:grpSp>
          <p:nvGrpSpPr>
            <p:cNvPr id="3" name="그룹 2"/>
            <p:cNvGrpSpPr/>
            <p:nvPr/>
          </p:nvGrpSpPr>
          <p:grpSpPr>
            <a:xfrm>
              <a:off x="762000" y="3126271"/>
              <a:ext cx="6400800" cy="2895600"/>
              <a:chOff x="914400" y="3124200"/>
              <a:chExt cx="5029200" cy="2077748"/>
            </a:xfrm>
          </p:grpSpPr>
          <p:pic>
            <p:nvPicPr>
              <p:cNvPr id="43011" name="Picture 3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14400" y="3124200"/>
                <a:ext cx="5029200" cy="10377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3012" name="Picture 4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95608" y="4164560"/>
                <a:ext cx="4898232" cy="10373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60228" y="3180081"/>
              <a:ext cx="6384453" cy="13979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064280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2.3 </a:t>
            </a:r>
            <a:r>
              <a:rPr lang="en-US" altLang="ko-KR" dirty="0" err="1">
                <a:latin typeface="+mj-ea"/>
                <a:ea typeface="+mj-ea"/>
              </a:rPr>
              <a:t>LinkedList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4403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0600" y="4038600"/>
            <a:ext cx="4846174" cy="21095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609600" y="1326853"/>
            <a:ext cx="4493619" cy="5574095"/>
            <a:chOff x="914400" y="839576"/>
            <a:chExt cx="4493619" cy="5574095"/>
          </a:xfrm>
        </p:grpSpPr>
        <p:grpSp>
          <p:nvGrpSpPr>
            <p:cNvPr id="2" name="그룹 1"/>
            <p:cNvGrpSpPr/>
            <p:nvPr/>
          </p:nvGrpSpPr>
          <p:grpSpPr>
            <a:xfrm>
              <a:off x="914400" y="1143001"/>
              <a:ext cx="3962400" cy="5270670"/>
              <a:chOff x="304800" y="1143000"/>
              <a:chExt cx="4872038" cy="6098607"/>
            </a:xfrm>
          </p:grpSpPr>
          <p:pic>
            <p:nvPicPr>
              <p:cNvPr id="44034" name="Picture 2"/>
              <p:cNvPicPr>
                <a:picLocks noChangeAspect="1" noChangeArrowheads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04800" y="1143000"/>
                <a:ext cx="4872038" cy="44862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4035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62340" y="5585734"/>
                <a:ext cx="4800600" cy="165587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61197" y="839576"/>
              <a:ext cx="4446822" cy="414302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65140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2.3 </a:t>
            </a:r>
            <a:r>
              <a:rPr lang="en-US" altLang="ko-KR" dirty="0" err="1">
                <a:latin typeface="+mj-ea"/>
                <a:ea typeface="+mj-ea"/>
              </a:rPr>
              <a:t>LinkedList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4505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3505200"/>
            <a:ext cx="2578481" cy="150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390" y="1371599"/>
            <a:ext cx="3680810" cy="539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0451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ko-KR" altLang="en-US" dirty="0" smtClean="0"/>
              <a:t>자바에서 </a:t>
            </a:r>
            <a:r>
              <a:rPr lang="ko-KR" altLang="en-US" dirty="0"/>
              <a:t>제공되는 자료구조인 컬렉션 프레임워크에 관해 학습합니다</a:t>
            </a:r>
            <a:r>
              <a:rPr lang="en-US" altLang="ko-KR" dirty="0"/>
              <a:t>.</a:t>
            </a:r>
          </a:p>
          <a:p>
            <a:r>
              <a:rPr lang="ko-KR" altLang="en-US" dirty="0" smtClean="0"/>
              <a:t>컬렉션 </a:t>
            </a:r>
            <a:r>
              <a:rPr lang="ko-KR" altLang="en-US" dirty="0"/>
              <a:t>프레임워크를 지원하는 인터페이스에 관해 학습합니다</a:t>
            </a:r>
            <a:r>
              <a:rPr lang="en-US" altLang="ko-KR" dirty="0"/>
              <a:t>.</a:t>
            </a:r>
          </a:p>
          <a:p>
            <a:r>
              <a:rPr lang="ko-KR" altLang="en-US" dirty="0" smtClean="0"/>
              <a:t>리스트의 </a:t>
            </a:r>
            <a:r>
              <a:rPr lang="ko-KR" altLang="en-US" dirty="0"/>
              <a:t>개념과 리스트를 지원하는 자바 클래스에 관해 학습합니다</a:t>
            </a:r>
            <a:r>
              <a:rPr lang="en-US" altLang="ko-KR" dirty="0"/>
              <a:t>.</a:t>
            </a:r>
          </a:p>
          <a:p>
            <a:r>
              <a:rPr lang="ko-KR" altLang="en-US" dirty="0" smtClean="0"/>
              <a:t>집합의 </a:t>
            </a:r>
            <a:r>
              <a:rPr lang="ko-KR" altLang="en-US" dirty="0"/>
              <a:t>개념인 셋을 지원하는 자바 클래스에 관해 학습합니다</a:t>
            </a:r>
            <a:r>
              <a:rPr lang="en-US" altLang="ko-KR" dirty="0"/>
              <a:t>.</a:t>
            </a:r>
          </a:p>
          <a:p>
            <a:r>
              <a:rPr lang="ko-KR" altLang="en-US" dirty="0" smtClean="0"/>
              <a:t>키와 </a:t>
            </a:r>
            <a:r>
              <a:rPr lang="ko-KR" altLang="en-US" dirty="0"/>
              <a:t>값으로 이루어진 </a:t>
            </a:r>
            <a:r>
              <a:rPr lang="ko-KR" altLang="en-US" dirty="0" err="1"/>
              <a:t>맵을</a:t>
            </a:r>
            <a:r>
              <a:rPr lang="ko-KR" altLang="en-US" dirty="0"/>
              <a:t> 지원하는 자바 클래스에 관해 학습합니다</a:t>
            </a:r>
            <a:r>
              <a:rPr lang="en-US" altLang="ko-KR" dirty="0"/>
              <a:t>.</a:t>
            </a:r>
            <a:endParaRPr lang="ko-KR" altLang="en-US" dirty="0" smtClean="0"/>
          </a:p>
        </p:txBody>
      </p:sp>
      <p:sp>
        <p:nvSpPr>
          <p:cNvPr id="8" name="텍스트 개체 틀 7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/>
              <a:t> </a:t>
            </a:r>
            <a:r>
              <a:rPr lang="ko-KR" altLang="en-US" dirty="0" smtClean="0"/>
              <a:t>학습 목표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  <p:sp>
        <p:nvSpPr>
          <p:cNvPr id="5" name="제목 4"/>
          <p:cNvSpPr>
            <a:spLocks noGrp="1"/>
          </p:cNvSpPr>
          <p:nvPr>
            <p:ph type="title" idx="4294967295"/>
          </p:nvPr>
        </p:nvSpPr>
        <p:spPr>
          <a:xfrm>
            <a:off x="0" y="36513"/>
            <a:ext cx="6126163" cy="304800"/>
          </a:xfrm>
        </p:spPr>
        <p:txBody>
          <a:bodyPr>
            <a:normAutofit fontScale="90000"/>
          </a:bodyPr>
          <a:lstStyle/>
          <a:p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721827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2.3 Stack&lt;E&gt;</a:t>
            </a:r>
            <a:r>
              <a:rPr lang="ko-KR" altLang="en-US" dirty="0">
                <a:latin typeface="+mj-ea"/>
                <a:ea typeface="+mj-ea"/>
              </a:rPr>
              <a:t>과 </a:t>
            </a:r>
            <a:r>
              <a:rPr lang="en-US" altLang="ko-KR" dirty="0">
                <a:latin typeface="+mj-ea"/>
                <a:ea typeface="+mj-ea"/>
              </a:rPr>
              <a:t>Queue&lt;E&gt; </a:t>
            </a:r>
            <a:r>
              <a:rPr lang="ko-KR" altLang="en-US" dirty="0">
                <a:latin typeface="+mj-ea"/>
                <a:ea typeface="+mj-ea"/>
              </a:rPr>
              <a:t>인터페이스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371600"/>
            <a:ext cx="9144000" cy="5105400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Stack </a:t>
            </a:r>
            <a:r>
              <a:rPr lang="ko-KR" altLang="en-US" sz="2400" dirty="0"/>
              <a:t>클래스는 </a:t>
            </a:r>
            <a:r>
              <a:rPr lang="en-US" altLang="ko-KR" sz="2400" dirty="0"/>
              <a:t>Vector </a:t>
            </a:r>
            <a:r>
              <a:rPr lang="ko-KR" altLang="en-US" sz="2400" dirty="0"/>
              <a:t>클래스의 하위 </a:t>
            </a:r>
            <a:r>
              <a:rPr lang="ko-KR" altLang="en-US" sz="2400" dirty="0" smtClean="0"/>
              <a:t>클래스</a:t>
            </a:r>
            <a:endParaRPr lang="en-US" altLang="ko-KR" sz="2400" dirty="0" smtClean="0"/>
          </a:p>
          <a:p>
            <a:pPr lvl="1"/>
            <a:r>
              <a:rPr lang="en-US" altLang="ko-KR" dirty="0"/>
              <a:t>Stack</a:t>
            </a:r>
            <a:r>
              <a:rPr lang="ko-KR" altLang="en-US" dirty="0"/>
              <a:t>은 </a:t>
            </a:r>
            <a:r>
              <a:rPr lang="en-US" altLang="ko-KR" dirty="0" smtClean="0"/>
              <a:t>LIFO(Last-In First-Out) </a:t>
            </a:r>
            <a:r>
              <a:rPr lang="ko-KR" altLang="en-US" dirty="0"/>
              <a:t>특성을 가진 자료 </a:t>
            </a:r>
            <a:r>
              <a:rPr lang="ko-KR" altLang="en-US" dirty="0" smtClean="0"/>
              <a:t>구조</a:t>
            </a:r>
            <a:endParaRPr lang="en-US" altLang="ko-KR" dirty="0" smtClean="0"/>
          </a:p>
          <a:p>
            <a:r>
              <a:rPr lang="ko-KR" altLang="en-US" sz="2400" dirty="0"/>
              <a:t>큐를 사용하기 위해서는 </a:t>
            </a:r>
            <a:r>
              <a:rPr lang="en-US" altLang="ko-KR" sz="2400" dirty="0" err="1"/>
              <a:t>LinkedList</a:t>
            </a:r>
            <a:r>
              <a:rPr lang="en-US" altLang="ko-KR" sz="2400" dirty="0"/>
              <a:t> </a:t>
            </a:r>
            <a:r>
              <a:rPr lang="ko-KR" altLang="en-US" sz="2400" dirty="0"/>
              <a:t>클래스의 객체를 </a:t>
            </a:r>
            <a:r>
              <a:rPr lang="ko-KR" altLang="en-US" sz="2400" dirty="0" smtClean="0"/>
              <a:t>이용</a:t>
            </a:r>
            <a:endParaRPr lang="en-US" altLang="ko-KR" sz="2400" dirty="0" smtClean="0"/>
          </a:p>
          <a:p>
            <a:pPr lvl="1"/>
            <a:r>
              <a:rPr lang="en-US" altLang="ko-KR" dirty="0"/>
              <a:t>Stack</a:t>
            </a:r>
            <a:r>
              <a:rPr lang="ko-KR" altLang="en-US" dirty="0"/>
              <a:t>은 </a:t>
            </a:r>
            <a:r>
              <a:rPr lang="en-US" altLang="ko-KR" dirty="0" smtClean="0"/>
              <a:t>LIFO(Last-In First-Out) </a:t>
            </a:r>
            <a:r>
              <a:rPr lang="ko-KR" altLang="en-US" dirty="0"/>
              <a:t>특성을 가진 자료 </a:t>
            </a:r>
            <a:r>
              <a:rPr lang="ko-KR" altLang="en-US" dirty="0" smtClean="0"/>
              <a:t>구조</a:t>
            </a:r>
            <a:endParaRPr lang="en-US" altLang="ko-KR" dirty="0" smtClean="0"/>
          </a:p>
          <a:p>
            <a:pPr lvl="1"/>
            <a:r>
              <a:rPr lang="ko-KR" altLang="en-US" b="0" dirty="0" smtClean="0"/>
              <a:t>자바에서는 </a:t>
            </a:r>
            <a:r>
              <a:rPr lang="ko-KR" altLang="en-US" b="0" dirty="0"/>
              <a:t>큐에 해당하는 </a:t>
            </a:r>
            <a:r>
              <a:rPr lang="ko-KR" altLang="en-US" b="0" dirty="0" smtClean="0"/>
              <a:t>기능을 </a:t>
            </a:r>
            <a:r>
              <a:rPr lang="en-US" altLang="ko-KR" b="0" dirty="0" smtClean="0"/>
              <a:t>Queue </a:t>
            </a:r>
            <a:r>
              <a:rPr lang="ko-KR" altLang="en-US" b="0" dirty="0"/>
              <a:t>인터페이스에 정의하였고</a:t>
            </a:r>
            <a:r>
              <a:rPr lang="en-US" altLang="ko-KR" b="0" dirty="0"/>
              <a:t>, </a:t>
            </a:r>
            <a:r>
              <a:rPr lang="en-US" altLang="ko-KR" b="0" dirty="0" err="1" smtClean="0"/>
              <a:t>LinkedList</a:t>
            </a:r>
            <a:r>
              <a:rPr lang="en-US" altLang="ko-KR" b="0" dirty="0" smtClean="0"/>
              <a:t> </a:t>
            </a:r>
            <a:r>
              <a:rPr lang="ko-KR" altLang="en-US" b="0" dirty="0"/>
              <a:t>클래스가 </a:t>
            </a:r>
            <a:r>
              <a:rPr lang="en-US" altLang="ko-KR" b="0" dirty="0"/>
              <a:t>Queue </a:t>
            </a:r>
            <a:r>
              <a:rPr lang="ko-KR" altLang="en-US" b="0" dirty="0"/>
              <a:t>인터페이스를 </a:t>
            </a:r>
            <a:r>
              <a:rPr lang="ko-KR" altLang="en-US" b="0" dirty="0" smtClean="0"/>
              <a:t>포함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4114800"/>
            <a:ext cx="4191000" cy="2634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3577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2.3 Stack&lt;E&gt;</a:t>
            </a:r>
            <a:r>
              <a:rPr lang="ko-KR" altLang="en-US" dirty="0">
                <a:latin typeface="+mj-ea"/>
                <a:ea typeface="+mj-ea"/>
              </a:rPr>
              <a:t>과 </a:t>
            </a:r>
            <a:r>
              <a:rPr lang="en-US" altLang="ko-KR" dirty="0">
                <a:latin typeface="+mj-ea"/>
                <a:ea typeface="+mj-ea"/>
              </a:rPr>
              <a:t>Queue&lt;E&gt; </a:t>
            </a:r>
            <a:r>
              <a:rPr lang="ko-KR" altLang="en-US" dirty="0">
                <a:latin typeface="+mj-ea"/>
                <a:ea typeface="+mj-ea"/>
              </a:rPr>
              <a:t>인터페이스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7719" y="1447800"/>
            <a:ext cx="5718881" cy="527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48084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2.3 Stack&lt;E&gt;</a:t>
            </a:r>
            <a:r>
              <a:rPr lang="ko-KR" altLang="en-US" dirty="0">
                <a:latin typeface="+mj-ea"/>
                <a:ea typeface="+mj-ea"/>
              </a:rPr>
              <a:t>과 </a:t>
            </a:r>
            <a:r>
              <a:rPr lang="en-US" altLang="ko-KR" dirty="0">
                <a:latin typeface="+mj-ea"/>
                <a:ea typeface="+mj-ea"/>
              </a:rPr>
              <a:t>Queue&lt;E&gt; </a:t>
            </a:r>
            <a:r>
              <a:rPr lang="ko-KR" altLang="en-US" dirty="0">
                <a:latin typeface="+mj-ea"/>
                <a:ea typeface="+mj-ea"/>
              </a:rPr>
              <a:t>인터페이스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4813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438400"/>
            <a:ext cx="3137194" cy="352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371600"/>
            <a:ext cx="4572000" cy="5265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3219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2.3 Stack&lt;E&gt;</a:t>
            </a:r>
            <a:r>
              <a:rPr lang="ko-KR" altLang="en-US" dirty="0">
                <a:latin typeface="+mj-ea"/>
                <a:ea typeface="+mj-ea"/>
              </a:rPr>
              <a:t>과 </a:t>
            </a:r>
            <a:r>
              <a:rPr lang="en-US" altLang="ko-KR" dirty="0">
                <a:latin typeface="+mj-ea"/>
                <a:ea typeface="+mj-ea"/>
              </a:rPr>
              <a:t>Queue&lt;E&gt; </a:t>
            </a:r>
            <a:r>
              <a:rPr lang="ko-KR" altLang="en-US" dirty="0">
                <a:latin typeface="+mj-ea"/>
                <a:ea typeface="+mj-ea"/>
              </a:rPr>
              <a:t>인터페이스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295400"/>
            <a:ext cx="4502240" cy="530647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3276600"/>
            <a:ext cx="4513258" cy="309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3233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셋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447800"/>
            <a:ext cx="9144000" cy="5029200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셋</a:t>
            </a:r>
            <a:r>
              <a:rPr lang="en-US" altLang="ko-KR" sz="2400" dirty="0" smtClean="0"/>
              <a:t>(Set)</a:t>
            </a:r>
            <a:r>
              <a:rPr lang="ko-KR" altLang="en-US" sz="2400" dirty="0" smtClean="0"/>
              <a:t>은 </a:t>
            </a:r>
            <a:r>
              <a:rPr lang="ko-KR" altLang="en-US" sz="2400" dirty="0"/>
              <a:t>수학에서의 집합의 개념과 같이 순서가 없으면서 중복을 허용하지 않는 집합을 </a:t>
            </a:r>
            <a:r>
              <a:rPr lang="ko-KR" altLang="en-US" sz="2400" dirty="0" smtClean="0"/>
              <a:t>의미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2616761"/>
            <a:ext cx="3825435" cy="389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3264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셋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196752"/>
            <a:ext cx="9144000" cy="5280248"/>
          </a:xfrm>
        </p:spPr>
        <p:txBody>
          <a:bodyPr>
            <a:normAutofit/>
          </a:bodyPr>
          <a:lstStyle/>
          <a:p>
            <a:r>
              <a:rPr lang="en-US" altLang="ko-KR" sz="2400" dirty="0"/>
              <a:t>Collection </a:t>
            </a:r>
            <a:r>
              <a:rPr lang="ko-KR" altLang="en-US" sz="2400" dirty="0"/>
              <a:t>인터페이스로부터 상속된 </a:t>
            </a:r>
            <a:r>
              <a:rPr lang="en-US" altLang="ko-KR" sz="2400" dirty="0"/>
              <a:t>Set </a:t>
            </a:r>
            <a:r>
              <a:rPr lang="ko-KR" altLang="en-US" sz="2400" dirty="0"/>
              <a:t>인터페이스는 추가적인 </a:t>
            </a:r>
            <a:r>
              <a:rPr lang="ko-KR" altLang="en-US" sz="2400" dirty="0" err="1"/>
              <a:t>메소드</a:t>
            </a:r>
            <a:r>
              <a:rPr lang="ko-KR" altLang="en-US" sz="2400" dirty="0"/>
              <a:t> 없이 </a:t>
            </a:r>
            <a:r>
              <a:rPr lang="en-US" altLang="ko-KR" sz="2400" dirty="0"/>
              <a:t>Collection </a:t>
            </a:r>
            <a:r>
              <a:rPr lang="ko-KR" altLang="en-US" sz="2400" dirty="0" smtClean="0"/>
              <a:t>인터페이스의 </a:t>
            </a:r>
            <a:r>
              <a:rPr lang="ko-KR" altLang="en-US" sz="2400" dirty="0" err="1"/>
              <a:t>메소드를</a:t>
            </a:r>
            <a:r>
              <a:rPr lang="ko-KR" altLang="en-US" sz="2400" dirty="0"/>
              <a:t> 그대로 사용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2514600"/>
            <a:ext cx="6974114" cy="2784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4616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셋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7485" y="1371600"/>
            <a:ext cx="5069609" cy="5182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447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3.1 </a:t>
            </a:r>
            <a:r>
              <a:rPr lang="en-US" altLang="ko-KR" dirty="0" err="1">
                <a:latin typeface="+mj-ea"/>
                <a:ea typeface="+mj-ea"/>
              </a:rPr>
              <a:t>HashSet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셋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447800"/>
            <a:ext cx="9144000" cy="5029200"/>
          </a:xfrm>
        </p:spPr>
        <p:txBody>
          <a:bodyPr>
            <a:normAutofit/>
          </a:bodyPr>
          <a:lstStyle/>
          <a:p>
            <a:r>
              <a:rPr lang="en-US" altLang="ko-KR" sz="2400" dirty="0" err="1" smtClean="0"/>
              <a:t>AbstractSet</a:t>
            </a:r>
            <a:r>
              <a:rPr lang="en-US" altLang="ko-KR" sz="2400" dirty="0" smtClean="0"/>
              <a:t> </a:t>
            </a:r>
            <a:r>
              <a:rPr lang="ko-KR" altLang="en-US" sz="2400" dirty="0"/>
              <a:t>추상 클래스의 하위 클래스로 </a:t>
            </a:r>
            <a:r>
              <a:rPr lang="en-US" altLang="ko-KR" sz="2400" dirty="0"/>
              <a:t>Set </a:t>
            </a:r>
            <a:r>
              <a:rPr lang="ko-KR" altLang="en-US" sz="2400" dirty="0"/>
              <a:t>인터페이스와 </a:t>
            </a:r>
            <a:r>
              <a:rPr lang="en-US" altLang="ko-KR" sz="2400" dirty="0"/>
              <a:t>Collection </a:t>
            </a:r>
            <a:r>
              <a:rPr lang="ko-KR" altLang="en-US" sz="2400" dirty="0" smtClean="0"/>
              <a:t>인터페이스를 </a:t>
            </a:r>
            <a:r>
              <a:rPr lang="ko-KR" altLang="en-US" sz="2400" dirty="0"/>
              <a:t>포함하는 </a:t>
            </a:r>
            <a:r>
              <a:rPr lang="ko-KR" altLang="en-US" sz="2400" dirty="0" smtClean="0"/>
              <a:t>클래스</a:t>
            </a:r>
            <a:endParaRPr lang="en-US" altLang="ko-KR" sz="2400" dirty="0" smtClean="0"/>
          </a:p>
          <a:p>
            <a:pPr lvl="1"/>
            <a:r>
              <a:rPr lang="en-US" altLang="ko-KR" dirty="0" smtClean="0"/>
              <a:t> </a:t>
            </a:r>
            <a:r>
              <a:rPr lang="en-US" altLang="ko-KR" dirty="0"/>
              <a:t>Collection </a:t>
            </a:r>
            <a:r>
              <a:rPr lang="ko-KR" altLang="en-US" dirty="0"/>
              <a:t>인터페이스에 선언된 기본적인 </a:t>
            </a:r>
            <a:r>
              <a:rPr lang="ko-KR" altLang="en-US" dirty="0" err="1"/>
              <a:t>메소드를</a:t>
            </a:r>
            <a:r>
              <a:rPr lang="ko-KR" altLang="en-US" dirty="0"/>
              <a:t> </a:t>
            </a:r>
            <a:r>
              <a:rPr lang="ko-KR" altLang="en-US" dirty="0" smtClean="0"/>
              <a:t>제공</a:t>
            </a:r>
            <a:endParaRPr lang="en-US" altLang="ko-KR" dirty="0" smtClean="0"/>
          </a:p>
        </p:txBody>
      </p:sp>
      <p:pic>
        <p:nvPicPr>
          <p:cNvPr id="532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124200"/>
            <a:ext cx="7358075" cy="2467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04858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3.1 </a:t>
            </a:r>
            <a:r>
              <a:rPr lang="en-US" altLang="ko-KR" dirty="0" err="1">
                <a:latin typeface="+mj-ea"/>
                <a:ea typeface="+mj-ea"/>
              </a:rPr>
              <a:t>HashSet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셋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542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8400" y="3124200"/>
            <a:ext cx="3278758" cy="27649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914400" y="1371600"/>
            <a:ext cx="5257800" cy="5599243"/>
            <a:chOff x="838200" y="1136227"/>
            <a:chExt cx="5257800" cy="5599243"/>
          </a:xfrm>
        </p:grpSpPr>
        <p:grpSp>
          <p:nvGrpSpPr>
            <p:cNvPr id="3" name="그룹 2"/>
            <p:cNvGrpSpPr/>
            <p:nvPr/>
          </p:nvGrpSpPr>
          <p:grpSpPr>
            <a:xfrm>
              <a:off x="838200" y="1143000"/>
              <a:ext cx="5257800" cy="5592470"/>
              <a:chOff x="1066800" y="1219200"/>
              <a:chExt cx="6648450" cy="7421270"/>
            </a:xfrm>
          </p:grpSpPr>
          <p:pic>
            <p:nvPicPr>
              <p:cNvPr id="54274" name="Picture 2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066800" y="1219200"/>
                <a:ext cx="6648450" cy="38984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54275" name="Picture 3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43000" y="4876799"/>
                <a:ext cx="6400800" cy="37636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3195" y="1136227"/>
              <a:ext cx="4964205" cy="277919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63179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3.2 </a:t>
            </a:r>
            <a:r>
              <a:rPr lang="en-US" altLang="ko-KR" dirty="0" err="1">
                <a:latin typeface="+mj-ea"/>
                <a:ea typeface="+mj-ea"/>
              </a:rPr>
              <a:t>TreeSet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셋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371600"/>
            <a:ext cx="9372600" cy="5105400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이진 검색 </a:t>
            </a:r>
            <a:r>
              <a:rPr lang="ko-KR" altLang="en-US" sz="2400" dirty="0" smtClean="0"/>
              <a:t>트리</a:t>
            </a:r>
            <a:r>
              <a:rPr lang="en-US" altLang="ko-KR" sz="2400" dirty="0" smtClean="0"/>
              <a:t>(binary </a:t>
            </a:r>
            <a:r>
              <a:rPr lang="en-US" altLang="ko-KR" sz="2400" dirty="0"/>
              <a:t>search </a:t>
            </a:r>
            <a:r>
              <a:rPr lang="en-US" altLang="ko-KR" sz="2400" dirty="0" smtClean="0"/>
              <a:t>tree)</a:t>
            </a:r>
            <a:r>
              <a:rPr lang="ko-KR" altLang="en-US" sz="2400" dirty="0" smtClean="0"/>
              <a:t>를 </a:t>
            </a:r>
            <a:r>
              <a:rPr lang="ko-KR" altLang="en-US" sz="2400" dirty="0"/>
              <a:t>기반으로 하는 셋을 제공하는 </a:t>
            </a:r>
            <a:r>
              <a:rPr lang="ko-KR" altLang="en-US" sz="2400" dirty="0" smtClean="0"/>
              <a:t>클래스</a:t>
            </a:r>
            <a:endParaRPr lang="en-US" altLang="ko-KR" sz="2400" dirty="0" smtClean="0"/>
          </a:p>
          <a:p>
            <a:pPr lvl="1"/>
            <a:r>
              <a:rPr lang="ko-KR" altLang="en-US" dirty="0" smtClean="0"/>
              <a:t>이진 </a:t>
            </a:r>
            <a:r>
              <a:rPr lang="ko-KR" altLang="en-US" dirty="0"/>
              <a:t>검색을 위해 </a:t>
            </a:r>
            <a:r>
              <a:rPr lang="en-US" altLang="ko-KR" dirty="0" err="1"/>
              <a:t>TreeSet</a:t>
            </a:r>
            <a:r>
              <a:rPr lang="en-US" altLang="ko-KR" dirty="0"/>
              <a:t> </a:t>
            </a:r>
            <a:r>
              <a:rPr lang="ko-KR" altLang="en-US" dirty="0"/>
              <a:t>객체는 모든 요소가 입력된 순서에 상관없이 정렬된 </a:t>
            </a:r>
            <a:r>
              <a:rPr lang="ko-KR" altLang="en-US" dirty="0" smtClean="0"/>
              <a:t>형태로 저장</a:t>
            </a:r>
            <a:endParaRPr lang="en-US" altLang="ko-KR" dirty="0" smtClean="0"/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3200400"/>
            <a:ext cx="6871753" cy="2462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58743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/>
          <p:cNvSpPr>
            <a:spLocks noGrp="1"/>
          </p:cNvSpPr>
          <p:nvPr>
            <p:ph idx="1"/>
          </p:nvPr>
        </p:nvSpPr>
        <p:spPr>
          <a:xfrm>
            <a:off x="304800" y="1196752"/>
            <a:ext cx="9144000" cy="5280248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자바 언어는 </a:t>
            </a:r>
            <a:r>
              <a:rPr lang="ko-KR" altLang="en-US" sz="2400" dirty="0" smtClean="0"/>
              <a:t>자료구조 처리를 </a:t>
            </a:r>
            <a:r>
              <a:rPr lang="ko-KR" altLang="en-US" sz="2400" dirty="0"/>
              <a:t>위해 단순한 배열로부터 리스트</a:t>
            </a:r>
            <a:r>
              <a:rPr lang="en-US" altLang="ko-KR" sz="2400" dirty="0"/>
              <a:t>List, </a:t>
            </a:r>
            <a:r>
              <a:rPr lang="ko-KR" altLang="en-US" sz="2400" dirty="0"/>
              <a:t>집합</a:t>
            </a:r>
            <a:r>
              <a:rPr lang="en-US" altLang="ko-KR" sz="2400" dirty="0"/>
              <a:t>Set, </a:t>
            </a:r>
            <a:r>
              <a:rPr lang="ko-KR" altLang="en-US" sz="2400" dirty="0" err="1"/>
              <a:t>맵</a:t>
            </a:r>
            <a:r>
              <a:rPr lang="en-US" altLang="ko-KR" sz="2400" dirty="0"/>
              <a:t>Map</a:t>
            </a:r>
            <a:r>
              <a:rPr lang="ko-KR" altLang="en-US" sz="2400" dirty="0"/>
              <a:t>에 이르기까지 다양한 구조와 </a:t>
            </a:r>
            <a:r>
              <a:rPr lang="ko-KR" altLang="en-US" sz="2400" dirty="0" smtClean="0"/>
              <a:t>강력한 기능들을 제공</a:t>
            </a:r>
            <a:endParaRPr lang="en-US" altLang="ko-KR" sz="2400" dirty="0" smtClean="0"/>
          </a:p>
          <a:p>
            <a:pPr lvl="1"/>
            <a:r>
              <a:rPr lang="ko-KR" altLang="en-US" dirty="0" smtClean="0"/>
              <a:t>자바 </a:t>
            </a:r>
            <a:r>
              <a:rPr lang="ko-KR" altLang="en-US" dirty="0"/>
              <a:t>컬렉션 </a:t>
            </a:r>
            <a:r>
              <a:rPr lang="ko-KR" altLang="en-US" dirty="0" smtClean="0"/>
              <a:t>프레임워크</a:t>
            </a:r>
            <a:r>
              <a:rPr lang="en-US" altLang="ko-KR" dirty="0" smtClean="0"/>
              <a:t>(Java </a:t>
            </a:r>
            <a:r>
              <a:rPr lang="en-US" altLang="ko-KR" dirty="0"/>
              <a:t>Collections </a:t>
            </a:r>
            <a:r>
              <a:rPr lang="en-US" altLang="ko-KR" dirty="0" smtClean="0"/>
              <a:t>Framework) </a:t>
            </a:r>
            <a:r>
              <a:rPr lang="ko-KR" altLang="en-US" dirty="0" smtClean="0"/>
              <a:t>제공</a:t>
            </a:r>
            <a:endParaRPr lang="en-US" altLang="ko-KR" dirty="0" smtClean="0"/>
          </a:p>
          <a:p>
            <a:pPr lvl="1"/>
            <a:endParaRPr lang="en-US" altLang="ko-KR" sz="1600" dirty="0" smtClean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 </a:t>
            </a:r>
            <a:r>
              <a:rPr lang="ko-KR" altLang="en-US" dirty="0" smtClean="0"/>
              <a:t>컬렉션 프레임워크의 개요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276600"/>
            <a:ext cx="6400800" cy="3465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7329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3.2 </a:t>
            </a:r>
            <a:r>
              <a:rPr lang="en-US" altLang="ko-KR" dirty="0" err="1">
                <a:latin typeface="+mj-ea"/>
                <a:ea typeface="+mj-ea"/>
              </a:rPr>
              <a:t>TreeSet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셋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1524000"/>
            <a:ext cx="8254215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7161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>
                <a:latin typeface="+mj-ea"/>
                <a:ea typeface="+mj-ea"/>
              </a:rPr>
              <a:t>3.2 </a:t>
            </a:r>
            <a:r>
              <a:rPr lang="en-US" altLang="ko-KR" dirty="0" err="1">
                <a:latin typeface="+mj-ea"/>
                <a:ea typeface="+mj-ea"/>
              </a:rPr>
              <a:t>TreeSet</a:t>
            </a:r>
            <a:r>
              <a:rPr lang="en-US" altLang="ko-KR" dirty="0">
                <a:latin typeface="+mj-ea"/>
                <a:ea typeface="+mj-ea"/>
              </a:rPr>
              <a:t>&lt;E&gt;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3 </a:t>
            </a:r>
            <a:r>
              <a:rPr lang="ko-KR" altLang="en-US" dirty="0" smtClean="0"/>
              <a:t>셋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573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8324" y="2667000"/>
            <a:ext cx="3495452" cy="3243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1325160"/>
            <a:ext cx="4114800" cy="549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135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447800"/>
            <a:ext cx="9372600" cy="5029200"/>
          </a:xfrm>
        </p:spPr>
        <p:txBody>
          <a:bodyPr>
            <a:normAutofit/>
          </a:bodyPr>
          <a:lstStyle/>
          <a:p>
            <a:r>
              <a:rPr lang="ko-KR" altLang="en-US" sz="2400" dirty="0" err="1"/>
              <a:t>맵은</a:t>
            </a:r>
            <a:r>
              <a:rPr lang="ko-KR" altLang="en-US" sz="2400" dirty="0"/>
              <a:t> 키</a:t>
            </a:r>
            <a:r>
              <a:rPr lang="en-US" altLang="ko-KR" sz="2400" dirty="0"/>
              <a:t>key</a:t>
            </a:r>
            <a:r>
              <a:rPr lang="ko-KR" altLang="en-US" sz="2400" dirty="0"/>
              <a:t>와 값</a:t>
            </a:r>
            <a:r>
              <a:rPr lang="en-US" altLang="ko-KR" sz="2400" dirty="0"/>
              <a:t>value</a:t>
            </a:r>
            <a:r>
              <a:rPr lang="ko-KR" altLang="en-US" sz="2400" dirty="0"/>
              <a:t>을 하나의 요소로 묶어 표현한 </a:t>
            </a:r>
            <a:r>
              <a:rPr lang="ko-KR" altLang="en-US" sz="2400" dirty="0" smtClean="0"/>
              <a:t>자료구조</a:t>
            </a:r>
            <a:endParaRPr lang="en-US" altLang="ko-KR" sz="2400" dirty="0" smtClean="0"/>
          </a:p>
          <a:p>
            <a:pPr lvl="1"/>
            <a:r>
              <a:rPr lang="ko-KR" altLang="en-US" dirty="0"/>
              <a:t>키는 중복을 허용하지 않고 값은 중복을 </a:t>
            </a:r>
            <a:r>
              <a:rPr lang="ko-KR" altLang="en-US" dirty="0" smtClean="0"/>
              <a:t>허용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895600"/>
            <a:ext cx="6726145" cy="313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6213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196752"/>
            <a:ext cx="9372600" cy="5280248"/>
          </a:xfrm>
        </p:spPr>
        <p:txBody>
          <a:bodyPr>
            <a:normAutofit/>
          </a:bodyPr>
          <a:lstStyle/>
          <a:p>
            <a:r>
              <a:rPr lang="ko-KR" altLang="en-US" sz="2400" dirty="0" err="1"/>
              <a:t>맵은</a:t>
            </a:r>
            <a:r>
              <a:rPr lang="ko-KR" altLang="en-US" sz="2400" dirty="0"/>
              <a:t> 자바 컬렉션 프레임워크의 주요 구성요소 중에 하나지만</a:t>
            </a:r>
            <a:r>
              <a:rPr lang="en-US" altLang="ko-KR" sz="2400" dirty="0"/>
              <a:t>, Collection </a:t>
            </a:r>
            <a:r>
              <a:rPr lang="ko-KR" altLang="en-US" sz="2400" dirty="0"/>
              <a:t>인터페이스를 </a:t>
            </a:r>
            <a:r>
              <a:rPr lang="ko-KR" altLang="en-US" sz="2400" dirty="0" smtClean="0"/>
              <a:t>상속하지 않음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819400"/>
            <a:ext cx="7760837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2535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1524000"/>
            <a:ext cx="4542635" cy="51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602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>
                <a:latin typeface="+mj-ea"/>
                <a:ea typeface="+mj-ea"/>
              </a:rPr>
              <a:t>4.1 </a:t>
            </a:r>
            <a:r>
              <a:rPr lang="en-US" altLang="ko-KR" dirty="0" err="1">
                <a:latin typeface="+mj-ea"/>
                <a:ea typeface="+mj-ea"/>
              </a:rPr>
              <a:t>HashMap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클래스와 </a:t>
            </a:r>
            <a:r>
              <a:rPr lang="en-US" altLang="ko-KR" dirty="0" err="1">
                <a:latin typeface="+mj-ea"/>
                <a:ea typeface="+mj-ea"/>
              </a:rPr>
              <a:t>LinkedHashMap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524000"/>
            <a:ext cx="9372600" cy="4953000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키</a:t>
            </a:r>
            <a:r>
              <a:rPr lang="en-US" altLang="ko-KR" sz="2400" dirty="0" smtClean="0"/>
              <a:t>(key)</a:t>
            </a:r>
            <a:r>
              <a:rPr lang="ko-KR" altLang="en-US" sz="2400" dirty="0" smtClean="0"/>
              <a:t>와 값</a:t>
            </a:r>
            <a:r>
              <a:rPr lang="en-US" altLang="ko-KR" sz="2400" dirty="0" smtClean="0"/>
              <a:t>(value) </a:t>
            </a:r>
            <a:r>
              <a:rPr lang="ko-KR" altLang="en-US" sz="2400" dirty="0"/>
              <a:t>쌍으로 이루어진 </a:t>
            </a:r>
            <a:r>
              <a:rPr lang="ko-KR" altLang="en-US" sz="2400" dirty="0" smtClean="0"/>
              <a:t>요소</a:t>
            </a:r>
            <a:r>
              <a:rPr lang="en-US" altLang="ko-KR" sz="2400" dirty="0" smtClean="0"/>
              <a:t>(entry)</a:t>
            </a:r>
            <a:r>
              <a:rPr lang="ko-KR" altLang="en-US" sz="2400" dirty="0" smtClean="0"/>
              <a:t>를 </a:t>
            </a:r>
            <a:r>
              <a:rPr lang="ko-KR" altLang="en-US" sz="2400" dirty="0"/>
              <a:t>저장하는 테이블 구조를 </a:t>
            </a:r>
            <a:r>
              <a:rPr lang="ko-KR" altLang="en-US" sz="2400" dirty="0" smtClean="0"/>
              <a:t>제공</a:t>
            </a:r>
            <a:endParaRPr lang="en-US" altLang="ko-KR" sz="2400" dirty="0" smtClean="0"/>
          </a:p>
          <a:p>
            <a:pPr lvl="1"/>
            <a:r>
              <a:rPr lang="ko-KR" altLang="en-US" dirty="0"/>
              <a:t>테이블에서 사용하는 키 값은 모든 요소 중에서 유일한 </a:t>
            </a:r>
            <a:r>
              <a:rPr lang="ko-KR" altLang="en-US" dirty="0" smtClean="0"/>
              <a:t>값이어야 한다</a:t>
            </a:r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6144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3200400"/>
            <a:ext cx="8016552" cy="266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326829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>
                <a:latin typeface="+mj-ea"/>
                <a:ea typeface="+mj-ea"/>
              </a:rPr>
              <a:t>4.1 </a:t>
            </a:r>
            <a:r>
              <a:rPr lang="en-US" altLang="ko-KR" dirty="0" err="1">
                <a:latin typeface="+mj-ea"/>
                <a:ea typeface="+mj-ea"/>
              </a:rPr>
              <a:t>HashMap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클래스와 </a:t>
            </a:r>
            <a:r>
              <a:rPr lang="en-US" altLang="ko-KR" dirty="0" err="1">
                <a:latin typeface="+mj-ea"/>
                <a:ea typeface="+mj-ea"/>
              </a:rPr>
              <a:t>LinkedHashMap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6246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3505200"/>
            <a:ext cx="3280531" cy="2171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609600" y="1524000"/>
            <a:ext cx="4558992" cy="5037846"/>
            <a:chOff x="609600" y="1261959"/>
            <a:chExt cx="4558992" cy="5037846"/>
          </a:xfrm>
        </p:grpSpPr>
        <p:grpSp>
          <p:nvGrpSpPr>
            <p:cNvPr id="3" name="그룹 2"/>
            <p:cNvGrpSpPr/>
            <p:nvPr/>
          </p:nvGrpSpPr>
          <p:grpSpPr>
            <a:xfrm>
              <a:off x="609600" y="1295400"/>
              <a:ext cx="4558992" cy="5004405"/>
              <a:chOff x="710842" y="1371600"/>
              <a:chExt cx="4558992" cy="5004405"/>
            </a:xfrm>
          </p:grpSpPr>
          <p:pic>
            <p:nvPicPr>
              <p:cNvPr id="62466" name="Picture 2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10842" y="1371600"/>
                <a:ext cx="4546552" cy="35242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467" name="Picture 3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43340" y="4814991"/>
                <a:ext cx="4526494" cy="15610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6399" y="1261959"/>
              <a:ext cx="4476533" cy="348868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61337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>
                <a:latin typeface="+mj-ea"/>
                <a:ea typeface="+mj-ea"/>
              </a:rPr>
              <a:t>4.1 </a:t>
            </a:r>
            <a:r>
              <a:rPr lang="en-US" altLang="ko-KR" dirty="0" err="1">
                <a:latin typeface="+mj-ea"/>
                <a:ea typeface="+mj-ea"/>
              </a:rPr>
              <a:t>HashMap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클래스와 </a:t>
            </a:r>
            <a:r>
              <a:rPr lang="en-US" altLang="ko-KR" dirty="0" err="1">
                <a:latin typeface="+mj-ea"/>
                <a:ea typeface="+mj-ea"/>
              </a:rPr>
              <a:t>LinkedHashMap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634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8543" y="4724400"/>
            <a:ext cx="4071938" cy="96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1325159"/>
            <a:ext cx="5105400" cy="5566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1687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>
                <a:latin typeface="+mj-ea"/>
                <a:ea typeface="+mj-ea"/>
              </a:rPr>
              <a:t>4.1 </a:t>
            </a:r>
            <a:r>
              <a:rPr lang="en-US" altLang="ko-KR" dirty="0" err="1">
                <a:latin typeface="+mj-ea"/>
                <a:ea typeface="+mj-ea"/>
              </a:rPr>
              <a:t>HashMap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클래스와 </a:t>
            </a:r>
            <a:r>
              <a:rPr lang="en-US" altLang="ko-KR" dirty="0" err="1">
                <a:latin typeface="+mj-ea"/>
                <a:ea typeface="+mj-ea"/>
              </a:rPr>
              <a:t>LinkedHashMap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6451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3067050"/>
            <a:ext cx="3517188" cy="188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그룹 3"/>
          <p:cNvGrpSpPr/>
          <p:nvPr/>
        </p:nvGrpSpPr>
        <p:grpSpPr>
          <a:xfrm>
            <a:off x="838200" y="1328547"/>
            <a:ext cx="4697507" cy="5562600"/>
            <a:chOff x="762000" y="1143000"/>
            <a:chExt cx="4697507" cy="5562600"/>
          </a:xfrm>
        </p:grpSpPr>
        <p:grpSp>
          <p:nvGrpSpPr>
            <p:cNvPr id="2" name="그룹 1"/>
            <p:cNvGrpSpPr/>
            <p:nvPr/>
          </p:nvGrpSpPr>
          <p:grpSpPr>
            <a:xfrm>
              <a:off x="762000" y="1143000"/>
              <a:ext cx="4697507" cy="5562600"/>
              <a:chOff x="1142999" y="1219200"/>
              <a:chExt cx="4697507" cy="5562600"/>
            </a:xfrm>
          </p:grpSpPr>
          <p:pic>
            <p:nvPicPr>
              <p:cNvPr id="64514" name="Picture 2"/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219200" y="1219200"/>
                <a:ext cx="4554561" cy="391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4515" name="Picture 3"/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142999" y="5029200"/>
                <a:ext cx="4697507" cy="1752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pic>
          <p:nvPicPr>
            <p:cNvPr id="3" name="그림 2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79413" y="1341272"/>
              <a:ext cx="4483881" cy="38191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683833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4.2 </a:t>
            </a:r>
            <a:r>
              <a:rPr lang="en-US" altLang="ko-KR" dirty="0" err="1">
                <a:latin typeface="+mj-ea"/>
                <a:ea typeface="+mj-ea"/>
              </a:rPr>
              <a:t>TreeMap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196752"/>
            <a:ext cx="9372600" cy="5280248"/>
          </a:xfrm>
        </p:spPr>
        <p:txBody>
          <a:bodyPr>
            <a:normAutofit/>
          </a:bodyPr>
          <a:lstStyle/>
          <a:p>
            <a:r>
              <a:rPr lang="en-US" altLang="ko-KR" sz="2400" dirty="0" err="1"/>
              <a:t>TreeMap</a:t>
            </a:r>
            <a:r>
              <a:rPr lang="ko-KR" altLang="en-US" sz="2400" dirty="0"/>
              <a:t>은 이진 검색 </a:t>
            </a:r>
            <a:r>
              <a:rPr lang="ko-KR" altLang="en-US" sz="2400" dirty="0" smtClean="0"/>
              <a:t>트리</a:t>
            </a:r>
            <a:r>
              <a:rPr lang="en-US" altLang="ko-KR" sz="2400" dirty="0" smtClean="0"/>
              <a:t>(binary </a:t>
            </a:r>
            <a:r>
              <a:rPr lang="en-US" altLang="ko-KR" sz="2400" dirty="0"/>
              <a:t>search </a:t>
            </a:r>
            <a:r>
              <a:rPr lang="en-US" altLang="ko-KR" sz="2400" dirty="0" smtClean="0"/>
              <a:t>tree)</a:t>
            </a:r>
            <a:r>
              <a:rPr lang="ko-KR" altLang="en-US" sz="2400" dirty="0" smtClean="0"/>
              <a:t>를 </a:t>
            </a:r>
            <a:r>
              <a:rPr lang="ko-KR" altLang="en-US" sz="2400" dirty="0"/>
              <a:t>기반으로 동작하는 </a:t>
            </a:r>
            <a:r>
              <a:rPr lang="ko-KR" altLang="en-US" sz="2400" dirty="0" err="1"/>
              <a:t>맵</a:t>
            </a:r>
            <a:r>
              <a:rPr lang="ko-KR" altLang="en-US" sz="2400" dirty="0"/>
              <a:t> 형태의 </a:t>
            </a:r>
            <a:r>
              <a:rPr lang="ko-KR" altLang="en-US" sz="2400" dirty="0" smtClean="0"/>
              <a:t>자료구조</a:t>
            </a:r>
            <a:endParaRPr lang="en-US" altLang="ko-KR" sz="2400" dirty="0" smtClean="0"/>
          </a:p>
          <a:p>
            <a:pPr lvl="1"/>
            <a:r>
              <a:rPr lang="en-US" altLang="ko-KR" dirty="0" err="1" smtClean="0"/>
              <a:t>HashMap</a:t>
            </a:r>
            <a:r>
              <a:rPr lang="ko-KR" altLang="en-US" dirty="0"/>
              <a:t>과는 달리 </a:t>
            </a:r>
            <a:r>
              <a:rPr lang="en-US" altLang="ko-KR" dirty="0" err="1"/>
              <a:t>TreeMap</a:t>
            </a:r>
            <a:r>
              <a:rPr lang="ko-KR" altLang="en-US" dirty="0"/>
              <a:t>은 추가되는 순서에 상관없이 항상 정렬된 상태로 </a:t>
            </a:r>
            <a:r>
              <a:rPr lang="ko-KR" altLang="en-US" dirty="0" smtClean="0"/>
              <a:t>유지</a:t>
            </a:r>
            <a:endParaRPr lang="en-US" altLang="ko-KR" dirty="0" smtClean="0"/>
          </a:p>
        </p:txBody>
      </p:sp>
      <p:pic>
        <p:nvPicPr>
          <p:cNvPr id="6553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2819400"/>
            <a:ext cx="7627327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554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 </a:t>
            </a:r>
            <a:r>
              <a:rPr lang="ko-KR" altLang="en-US" dirty="0" smtClean="0"/>
              <a:t>컬렉션 프레임워크의 개요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434" y="1676400"/>
            <a:ext cx="8092679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3267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4.2 </a:t>
            </a:r>
            <a:r>
              <a:rPr lang="en-US" altLang="ko-KR" dirty="0" err="1">
                <a:latin typeface="+mj-ea"/>
                <a:ea typeface="+mj-ea"/>
              </a:rPr>
              <a:t>TreeMap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4344" y="1447800"/>
            <a:ext cx="692758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9165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4.2 </a:t>
            </a:r>
            <a:r>
              <a:rPr lang="en-US" altLang="ko-KR" dirty="0" err="1">
                <a:latin typeface="+mj-ea"/>
                <a:ea typeface="+mj-ea"/>
              </a:rPr>
              <a:t>TreeMap</a:t>
            </a:r>
            <a:r>
              <a:rPr lang="en-US" altLang="ko-KR" dirty="0">
                <a:latin typeface="+mj-ea"/>
                <a:ea typeface="+mj-ea"/>
              </a:rPr>
              <a:t>&lt;K,V&gt; </a:t>
            </a:r>
            <a:r>
              <a:rPr lang="ko-KR" altLang="en-US" dirty="0">
                <a:latin typeface="+mj-ea"/>
                <a:ea typeface="+mj-ea"/>
              </a:rPr>
              <a:t>클래스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4 </a:t>
            </a:r>
            <a:r>
              <a:rPr lang="ko-KR" altLang="en-US" dirty="0" err="1" smtClean="0"/>
              <a:t>맵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  <p:pic>
        <p:nvPicPr>
          <p:cNvPr id="6758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384" y="4419600"/>
            <a:ext cx="4478466" cy="1947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400" y="1325160"/>
            <a:ext cx="4495800" cy="5332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692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>
          <a:xfrm>
            <a:off x="2360712" y="476672"/>
            <a:ext cx="7052400" cy="560456"/>
          </a:xfrm>
        </p:spPr>
        <p:txBody>
          <a:bodyPr>
            <a:noAutofit/>
          </a:bodyPr>
          <a:lstStyle/>
          <a:p>
            <a:r>
              <a:rPr lang="ko-KR" altLang="en-US" sz="2800" b="1" dirty="0" smtClean="0"/>
              <a:t>학습 정리</a:t>
            </a:r>
            <a:endParaRPr lang="ko-KR" altLang="en-US" sz="2800" b="1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81000" y="1447800"/>
            <a:ext cx="9220200" cy="4975448"/>
          </a:xfrm>
        </p:spPr>
        <p:txBody>
          <a:bodyPr>
            <a:noAutofit/>
          </a:bodyPr>
          <a:lstStyle/>
          <a:p>
            <a:r>
              <a:rPr lang="ko-KR" altLang="en-US" dirty="0"/>
              <a:t>컬렉션 프레임워크</a:t>
            </a:r>
            <a:r>
              <a:rPr lang="en-US" altLang="ko-KR" dirty="0"/>
              <a:t>Collections </a:t>
            </a:r>
            <a:r>
              <a:rPr lang="en-US" altLang="ko-KR" dirty="0" smtClean="0"/>
              <a:t>Framework</a:t>
            </a:r>
          </a:p>
        </p:txBody>
      </p:sp>
      <p:pic>
        <p:nvPicPr>
          <p:cNvPr id="686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981200"/>
            <a:ext cx="6796896" cy="4319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012084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>
          <a:xfrm>
            <a:off x="2360712" y="476672"/>
            <a:ext cx="7052400" cy="560456"/>
          </a:xfrm>
        </p:spPr>
        <p:txBody>
          <a:bodyPr>
            <a:noAutofit/>
          </a:bodyPr>
          <a:lstStyle/>
          <a:p>
            <a:r>
              <a:rPr lang="ko-KR" altLang="en-US" sz="2800" b="1" dirty="0" smtClean="0"/>
              <a:t>학습 정리</a:t>
            </a:r>
            <a:endParaRPr lang="ko-KR" altLang="en-US" sz="2800" b="1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81000" y="1143000"/>
            <a:ext cx="9220200" cy="5280248"/>
          </a:xfrm>
        </p:spPr>
        <p:txBody>
          <a:bodyPr>
            <a:noAutofit/>
          </a:bodyPr>
          <a:lstStyle/>
          <a:p>
            <a:r>
              <a:rPr lang="ko-KR" altLang="en-US" dirty="0" smtClean="0"/>
              <a:t>리스트</a:t>
            </a:r>
            <a:endParaRPr lang="en-US" altLang="ko-KR" dirty="0" smtClean="0"/>
          </a:p>
        </p:txBody>
      </p:sp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752600"/>
            <a:ext cx="6094522" cy="352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540403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>
          <a:xfrm>
            <a:off x="2360712" y="476672"/>
            <a:ext cx="7052400" cy="560456"/>
          </a:xfrm>
        </p:spPr>
        <p:txBody>
          <a:bodyPr>
            <a:noAutofit/>
          </a:bodyPr>
          <a:lstStyle/>
          <a:p>
            <a:r>
              <a:rPr lang="ko-KR" altLang="en-US" sz="2800" b="1" dirty="0" smtClean="0"/>
              <a:t>학습 정리</a:t>
            </a:r>
            <a:endParaRPr lang="ko-KR" altLang="en-US" sz="2800" b="1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81000" y="1143000"/>
            <a:ext cx="9220200" cy="5280248"/>
          </a:xfrm>
        </p:spPr>
        <p:txBody>
          <a:bodyPr>
            <a:noAutofit/>
          </a:bodyPr>
          <a:lstStyle/>
          <a:p>
            <a:r>
              <a:rPr lang="ko-KR" altLang="en-US" dirty="0" smtClean="0"/>
              <a:t>셋</a:t>
            </a:r>
            <a:endParaRPr lang="en-US" altLang="ko-KR" dirty="0" smtClean="0"/>
          </a:p>
        </p:txBody>
      </p:sp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1295400"/>
            <a:ext cx="5456853" cy="497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1029221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>
          <a:xfrm>
            <a:off x="2360712" y="476672"/>
            <a:ext cx="7052400" cy="560456"/>
          </a:xfrm>
        </p:spPr>
        <p:txBody>
          <a:bodyPr>
            <a:noAutofit/>
          </a:bodyPr>
          <a:lstStyle/>
          <a:p>
            <a:r>
              <a:rPr lang="ko-KR" altLang="en-US" sz="2800" b="1" dirty="0" smtClean="0"/>
              <a:t>학습 정리</a:t>
            </a:r>
            <a:endParaRPr lang="ko-KR" altLang="en-US" sz="2800" b="1" dirty="0"/>
          </a:p>
        </p:txBody>
      </p:sp>
      <p:sp>
        <p:nvSpPr>
          <p:cNvPr id="4" name="내용 개체 틀 3"/>
          <p:cNvSpPr>
            <a:spLocks noGrp="1"/>
          </p:cNvSpPr>
          <p:nvPr>
            <p:ph idx="1"/>
          </p:nvPr>
        </p:nvSpPr>
        <p:spPr>
          <a:xfrm>
            <a:off x="381000" y="1143000"/>
            <a:ext cx="9220200" cy="5280248"/>
          </a:xfrm>
        </p:spPr>
        <p:txBody>
          <a:bodyPr>
            <a:noAutofit/>
          </a:bodyPr>
          <a:lstStyle/>
          <a:p>
            <a:r>
              <a:rPr lang="ko-KR" altLang="en-US" dirty="0" err="1" smtClean="0"/>
              <a:t>맵</a:t>
            </a:r>
            <a:endParaRPr lang="en-US" altLang="ko-KR" dirty="0" smtClean="0"/>
          </a:p>
        </p:txBody>
      </p:sp>
      <p:pic>
        <p:nvPicPr>
          <p:cNvPr id="7168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28800"/>
            <a:ext cx="7088838" cy="444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800362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381000" y="2345932"/>
            <a:ext cx="8686800" cy="277366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ko-KR" altLang="en-US" sz="28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수고하셨습니다</a:t>
            </a:r>
            <a:r>
              <a:rPr lang="en-US" altLang="ko-KR" sz="28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.</a:t>
            </a:r>
            <a:br>
              <a:rPr lang="en-US" altLang="ko-KR" sz="28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</a:br>
            <a:r>
              <a:rPr lang="ko-KR" altLang="en-US" sz="28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제출 연습 문제를 잘 풀어서</a:t>
            </a:r>
            <a:r>
              <a:rPr lang="en-US" altLang="ko-KR" sz="28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/>
            </a:r>
            <a:br>
              <a:rPr lang="en-US" altLang="ko-KR" sz="28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</a:br>
            <a:r>
              <a:rPr lang="ko-KR" altLang="en-US" sz="28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제출해주시기 바랍니다</a:t>
            </a:r>
            <a:r>
              <a:rPr lang="en-US" altLang="ko-KR" sz="28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/>
            </a:r>
            <a:br>
              <a:rPr lang="en-US" altLang="ko-KR" sz="28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</a:br>
            <a:r>
              <a:rPr lang="en-US" altLang="ko-KR" sz="7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/>
            </a:r>
            <a:br>
              <a:rPr lang="en-US" altLang="ko-KR" sz="700" b="1" spc="50" dirty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Arial" pitchFamily="34" charset="0"/>
                <a:cs typeface="Arial" pitchFamily="34" charset="0"/>
              </a:rPr>
            </a:br>
            <a:endParaRPr lang="en-US" altLang="ko-KR" sz="2000" b="1" spc="50" dirty="0">
              <a:ln w="11430"/>
              <a:solidFill>
                <a:srgbClr val="00206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4294967295"/>
          </p:nvPr>
        </p:nvSpPr>
        <p:spPr>
          <a:xfrm>
            <a:off x="7099300" y="6356350"/>
            <a:ext cx="2311400" cy="365125"/>
          </a:xfrm>
        </p:spPr>
        <p:txBody>
          <a:bodyPr/>
          <a:lstStyle/>
          <a:p>
            <a:pPr>
              <a:defRPr/>
            </a:pPr>
            <a:fld id="{04D22018-F3CF-4E57-8E2F-22E5860DED70}" type="slidenum">
              <a:rPr lang="en-US" altLang="ko-KR"/>
              <a:pPr>
                <a:defRPr/>
              </a:pPr>
              <a:t>46</a:t>
            </a:fld>
            <a:endParaRPr lang="en-US" altLang="ko-KR" dirty="0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632520" y="1988840"/>
            <a:ext cx="8712968" cy="86409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1200" cap="none" spc="0" normalizeH="0" baseline="0" noProof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uLnTx/>
              <a:uFillTx/>
              <a:latin typeface="+mn-ea"/>
              <a:ea typeface="+mn-ea"/>
              <a:cs typeface="Arial" charset="0"/>
            </a:endParaRPr>
          </a:p>
        </p:txBody>
      </p:sp>
      <p:sp>
        <p:nvSpPr>
          <p:cNvPr id="11" name="슬라이드 번호 개체 틀 2"/>
          <p:cNvSpPr txBox="1">
            <a:spLocks/>
          </p:cNvSpPr>
          <p:nvPr/>
        </p:nvSpPr>
        <p:spPr>
          <a:xfrm>
            <a:off x="7327900" y="6629400"/>
            <a:ext cx="25781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4D22018-F3CF-4E57-8E2F-22E5860DED70}" type="slidenum">
              <a:rPr kumimoji="0" lang="en-US" altLang="ko-KR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Arial" charset="0"/>
                <a:ea typeface="굴림" pitchFamily="50" charset="-127"/>
                <a:cs typeface="+mn-cs"/>
              </a:rPr>
              <a:pPr marL="0" marR="0" lvl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Arial" charset="0"/>
              <a:ea typeface="굴림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47735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1.1 </a:t>
            </a:r>
            <a:r>
              <a:rPr lang="ko-KR" altLang="en-US" dirty="0" smtClean="0">
                <a:latin typeface="+mj-ea"/>
                <a:ea typeface="+mj-ea"/>
              </a:rPr>
              <a:t>컬렉션 프레임워크 인터페이스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 </a:t>
            </a:r>
            <a:r>
              <a:rPr lang="ko-KR" altLang="en-US" dirty="0" smtClean="0"/>
              <a:t>컬렉션 프레임워크의 개요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102" y="1834279"/>
            <a:ext cx="8007871" cy="344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4744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1.2 </a:t>
            </a:r>
            <a:r>
              <a:rPr lang="en-US" altLang="ko-KR" dirty="0">
                <a:latin typeface="+mj-ea"/>
                <a:ea typeface="+mj-ea"/>
              </a:rPr>
              <a:t>Collection&lt;E&gt; </a:t>
            </a:r>
            <a:r>
              <a:rPr lang="ko-KR" altLang="en-US" dirty="0">
                <a:latin typeface="+mj-ea"/>
                <a:ea typeface="+mj-ea"/>
              </a:rPr>
              <a:t>인터페이스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 </a:t>
            </a:r>
            <a:r>
              <a:rPr lang="ko-KR" altLang="en-US" dirty="0" smtClean="0"/>
              <a:t>컬렉션 프레임워크의 개요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325160"/>
            <a:ext cx="9144000" cy="5151840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자바에서 컬렉션 프레임워크를 제공하는 가장 중요한 목적은 어떠한 형태의 </a:t>
            </a:r>
            <a:r>
              <a:rPr lang="ko-KR" altLang="en-US" sz="2400" dirty="0" smtClean="0"/>
              <a:t>데이터라도 데이터를 </a:t>
            </a:r>
            <a:r>
              <a:rPr lang="ko-KR" altLang="en-US" sz="2400" dirty="0"/>
              <a:t>추가하고</a:t>
            </a:r>
            <a:r>
              <a:rPr lang="en-US" altLang="ko-KR" sz="2400" dirty="0"/>
              <a:t>, </a:t>
            </a:r>
            <a:r>
              <a:rPr lang="ko-KR" altLang="en-US" sz="2400" dirty="0"/>
              <a:t>검색하고</a:t>
            </a:r>
            <a:r>
              <a:rPr lang="en-US" altLang="ko-KR" sz="2400" dirty="0"/>
              <a:t>, </a:t>
            </a:r>
            <a:r>
              <a:rPr lang="ko-KR" altLang="en-US" sz="2400" dirty="0"/>
              <a:t>삭제하는 표준화된 방법을 </a:t>
            </a:r>
            <a:r>
              <a:rPr lang="ko-KR" altLang="en-US" sz="2400" dirty="0" smtClean="0"/>
              <a:t>제공하는 것</a:t>
            </a:r>
            <a:endParaRPr lang="en-US" altLang="ko-KR" sz="2400" dirty="0" smtClean="0"/>
          </a:p>
          <a:p>
            <a:pPr lvl="1"/>
            <a:r>
              <a:rPr lang="en-US" altLang="ko-KR" dirty="0" smtClean="0"/>
              <a:t>Collection </a:t>
            </a:r>
            <a:r>
              <a:rPr lang="ko-KR" altLang="en-US" dirty="0" smtClean="0"/>
              <a:t>인터페이스는 </a:t>
            </a:r>
            <a:r>
              <a:rPr lang="ko-KR" altLang="en-US" dirty="0"/>
              <a:t>대부분의 관련 클래스들이 포함하고 있는 인터페이스로서 표준화된 </a:t>
            </a:r>
            <a:r>
              <a:rPr lang="ko-KR" altLang="en-US" dirty="0" smtClean="0"/>
              <a:t>다양한 </a:t>
            </a:r>
            <a:r>
              <a:rPr lang="ko-KR" altLang="en-US" dirty="0" err="1" smtClean="0"/>
              <a:t>메소드가</a:t>
            </a:r>
            <a:r>
              <a:rPr lang="ko-KR" altLang="en-US" dirty="0" smtClean="0"/>
              <a:t> 선언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5582571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 smtClean="0">
                <a:latin typeface="+mj-ea"/>
                <a:ea typeface="+mj-ea"/>
              </a:rPr>
              <a:t>1.2 </a:t>
            </a:r>
            <a:r>
              <a:rPr lang="en-US" altLang="ko-KR" dirty="0">
                <a:latin typeface="+mj-ea"/>
                <a:ea typeface="+mj-ea"/>
              </a:rPr>
              <a:t>Collection&lt;E&gt; </a:t>
            </a:r>
            <a:r>
              <a:rPr lang="ko-KR" altLang="en-US" dirty="0">
                <a:latin typeface="+mj-ea"/>
                <a:ea typeface="+mj-ea"/>
              </a:rPr>
              <a:t>인터페이스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1 </a:t>
            </a:r>
            <a:r>
              <a:rPr lang="ko-KR" altLang="en-US" dirty="0" smtClean="0"/>
              <a:t>컬렉션 프레임워크의 개요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1325160"/>
            <a:ext cx="5105400" cy="533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92407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196752"/>
            <a:ext cx="9144000" cy="5280248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순서가 있으면서 데이터의 중복을 허용하는 자료구조</a:t>
            </a:r>
            <a:endParaRPr lang="en-US" altLang="ko-KR" sz="2400" dirty="0" smtClean="0"/>
          </a:p>
          <a:p>
            <a:pPr lvl="1"/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321" y="2133600"/>
            <a:ext cx="7936958" cy="374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4376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 smtClean="0"/>
              <a:t>2 </a:t>
            </a:r>
            <a:r>
              <a:rPr lang="ko-KR" altLang="en-US" dirty="0" smtClean="0"/>
              <a:t>리스트</a:t>
            </a:r>
            <a:endParaRPr lang="ko-KR" altLang="en-US" dirty="0"/>
          </a:p>
        </p:txBody>
      </p:sp>
      <p:sp>
        <p:nvSpPr>
          <p:cNvPr id="5" name="내용 개체 틀 6"/>
          <p:cNvSpPr>
            <a:spLocks noGrp="1"/>
          </p:cNvSpPr>
          <p:nvPr>
            <p:ph idx="1"/>
          </p:nvPr>
        </p:nvSpPr>
        <p:spPr>
          <a:xfrm>
            <a:off x="304800" y="1196752"/>
            <a:ext cx="9144000" cy="5280248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리스트 관련 클래스에서는 </a:t>
            </a:r>
            <a:r>
              <a:rPr lang="en-US" altLang="ko-KR" sz="2400" dirty="0"/>
              <a:t>Collection, List </a:t>
            </a:r>
            <a:r>
              <a:rPr lang="ko-KR" altLang="en-US" sz="2400" dirty="0"/>
              <a:t>인터페이스에서 제공되는 모든 </a:t>
            </a:r>
            <a:r>
              <a:rPr lang="ko-KR" altLang="en-US" sz="2400" dirty="0" err="1"/>
              <a:t>메소드를</a:t>
            </a:r>
            <a:r>
              <a:rPr lang="ko-KR" altLang="en-US" sz="2400" dirty="0"/>
              <a:t> </a:t>
            </a:r>
            <a:r>
              <a:rPr lang="ko-KR" altLang="en-US" sz="2400" dirty="0" smtClean="0"/>
              <a:t>사용</a:t>
            </a:r>
            <a:endParaRPr lang="en-US" altLang="ko-KR" dirty="0" smtClean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590800"/>
            <a:ext cx="8561505" cy="286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8501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718</Words>
  <Application>Microsoft Office PowerPoint</Application>
  <PresentationFormat>A4 용지(210x297mm)</PresentationFormat>
  <Paragraphs>168</Paragraphs>
  <Slides>46</Slides>
  <Notes>46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46</vt:i4>
      </vt:variant>
    </vt:vector>
  </HeadingPairs>
  <TitlesOfParts>
    <vt:vector size="53" baseType="lpstr">
      <vt:lpstr>굴림</vt:lpstr>
      <vt:lpstr>맑은 고딕</vt:lpstr>
      <vt:lpstr>Arial</vt:lpstr>
      <vt:lpstr>Arial Black</vt:lpstr>
      <vt:lpstr>Wingdings</vt:lpstr>
      <vt:lpstr>1_디자인 사용자 지정</vt:lpstr>
      <vt:lpstr>Image</vt:lpstr>
      <vt:lpstr>17장  컬렉션 프레임워크</vt:lpstr>
      <vt:lpstr> </vt:lpstr>
      <vt:lpstr>1 컬렉션 프레임워크의 개요</vt:lpstr>
      <vt:lpstr>1 컬렉션 프레임워크의 개요</vt:lpstr>
      <vt:lpstr>1 컬렉션 프레임워크의 개요</vt:lpstr>
      <vt:lpstr>1 컬렉션 프레임워크의 개요</vt:lpstr>
      <vt:lpstr>1 컬렉션 프레임워크의 개요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2 리스트</vt:lpstr>
      <vt:lpstr>3 셋 </vt:lpstr>
      <vt:lpstr>3 셋 </vt:lpstr>
      <vt:lpstr>3 셋 </vt:lpstr>
      <vt:lpstr>3 셋 </vt:lpstr>
      <vt:lpstr>3 셋 </vt:lpstr>
      <vt:lpstr>3 셋 </vt:lpstr>
      <vt:lpstr>3 셋 </vt:lpstr>
      <vt:lpstr>3 셋 </vt:lpstr>
      <vt:lpstr>4 맵 </vt:lpstr>
      <vt:lpstr>4 맵 </vt:lpstr>
      <vt:lpstr>4 맵 </vt:lpstr>
      <vt:lpstr>4 맵 </vt:lpstr>
      <vt:lpstr>4 맵 </vt:lpstr>
      <vt:lpstr>4 맵 </vt:lpstr>
      <vt:lpstr>4 맵 </vt:lpstr>
      <vt:lpstr>4 맵 </vt:lpstr>
      <vt:lpstr>4 맵 </vt:lpstr>
      <vt:lpstr>4 맵 </vt:lpstr>
      <vt:lpstr>PowerPoint 프레젠테이션</vt:lpstr>
      <vt:lpstr>PowerPoint 프레젠테이션</vt:lpstr>
      <vt:lpstr>PowerPoint 프레젠테이션</vt:lpstr>
      <vt:lpstr>PowerPoint 프레젠테이션</vt:lpstr>
      <vt:lpstr>수고하셨습니다. 제출 연습 문제를 잘 풀어서 제출해주시기 바랍니다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79</cp:revision>
  <cp:lastPrinted>1601-01-01T00:00:00Z</cp:lastPrinted>
  <dcterms:created xsi:type="dcterms:W3CDTF">1601-01-01T00:00:00Z</dcterms:created>
  <dcterms:modified xsi:type="dcterms:W3CDTF">2020-08-19T20:56:25Z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